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02"/>
  </p:notesMasterIdLst>
  <p:sldIdLst>
    <p:sldId id="256" r:id="rId2"/>
    <p:sldId id="377" r:id="rId3"/>
    <p:sldId id="277" r:id="rId4"/>
    <p:sldId id="258" r:id="rId5"/>
    <p:sldId id="282" r:id="rId6"/>
    <p:sldId id="257" r:id="rId7"/>
    <p:sldId id="274" r:id="rId8"/>
    <p:sldId id="275" r:id="rId9"/>
    <p:sldId id="273" r:id="rId10"/>
    <p:sldId id="278" r:id="rId11"/>
    <p:sldId id="260" r:id="rId12"/>
    <p:sldId id="284" r:id="rId13"/>
    <p:sldId id="262" r:id="rId14"/>
    <p:sldId id="285" r:id="rId15"/>
    <p:sldId id="267" r:id="rId16"/>
    <p:sldId id="286" r:id="rId17"/>
    <p:sldId id="287" r:id="rId18"/>
    <p:sldId id="288" r:id="rId19"/>
    <p:sldId id="289" r:id="rId20"/>
    <p:sldId id="380" r:id="rId21"/>
    <p:sldId id="383" r:id="rId22"/>
    <p:sldId id="381" r:id="rId23"/>
    <p:sldId id="382" r:id="rId24"/>
    <p:sldId id="317" r:id="rId25"/>
    <p:sldId id="318" r:id="rId26"/>
    <p:sldId id="319" r:id="rId27"/>
    <p:sldId id="320" r:id="rId28"/>
    <p:sldId id="309" r:id="rId29"/>
    <p:sldId id="308" r:id="rId30"/>
    <p:sldId id="311" r:id="rId31"/>
    <p:sldId id="310" r:id="rId32"/>
    <p:sldId id="312" r:id="rId33"/>
    <p:sldId id="313" r:id="rId34"/>
    <p:sldId id="314" r:id="rId35"/>
    <p:sldId id="315" r:id="rId36"/>
    <p:sldId id="316" r:id="rId37"/>
    <p:sldId id="321" r:id="rId38"/>
    <p:sldId id="322" r:id="rId39"/>
    <p:sldId id="323" r:id="rId40"/>
    <p:sldId id="324" r:id="rId41"/>
    <p:sldId id="325" r:id="rId42"/>
    <p:sldId id="326" r:id="rId43"/>
    <p:sldId id="327" r:id="rId44"/>
    <p:sldId id="328" r:id="rId45"/>
    <p:sldId id="384" r:id="rId46"/>
    <p:sldId id="385" r:id="rId47"/>
    <p:sldId id="386" r:id="rId48"/>
    <p:sldId id="395" r:id="rId49"/>
    <p:sldId id="388" r:id="rId50"/>
    <p:sldId id="389" r:id="rId51"/>
    <p:sldId id="390" r:id="rId52"/>
    <p:sldId id="391" r:id="rId53"/>
    <p:sldId id="392" r:id="rId54"/>
    <p:sldId id="393" r:id="rId55"/>
    <p:sldId id="394" r:id="rId56"/>
    <p:sldId id="291" r:id="rId57"/>
    <p:sldId id="290" r:id="rId58"/>
    <p:sldId id="295" r:id="rId59"/>
    <p:sldId id="292" r:id="rId60"/>
    <p:sldId id="297" r:id="rId61"/>
    <p:sldId id="294" r:id="rId62"/>
    <p:sldId id="296" r:id="rId63"/>
    <p:sldId id="293" r:id="rId64"/>
    <p:sldId id="298" r:id="rId65"/>
    <p:sldId id="268" r:id="rId66"/>
    <p:sldId id="299" r:id="rId67"/>
    <p:sldId id="300" r:id="rId68"/>
    <p:sldId id="387" r:id="rId69"/>
    <p:sldId id="301" r:id="rId70"/>
    <p:sldId id="396" r:id="rId71"/>
    <p:sldId id="397" r:id="rId72"/>
    <p:sldId id="399" r:id="rId73"/>
    <p:sldId id="398" r:id="rId74"/>
    <p:sldId id="401" r:id="rId75"/>
    <p:sldId id="331" r:id="rId76"/>
    <p:sldId id="330" r:id="rId77"/>
    <p:sldId id="329" r:id="rId78"/>
    <p:sldId id="365" r:id="rId79"/>
    <p:sldId id="332" r:id="rId80"/>
    <p:sldId id="333" r:id="rId81"/>
    <p:sldId id="334" r:id="rId82"/>
    <p:sldId id="366" r:id="rId83"/>
    <p:sldId id="367" r:id="rId84"/>
    <p:sldId id="368" r:id="rId85"/>
    <p:sldId id="338" r:id="rId86"/>
    <p:sldId id="336" r:id="rId87"/>
    <p:sldId id="337" r:id="rId88"/>
    <p:sldId id="340" r:id="rId89"/>
    <p:sldId id="339" r:id="rId90"/>
    <p:sldId id="341" r:id="rId91"/>
    <p:sldId id="342" r:id="rId92"/>
    <p:sldId id="343" r:id="rId93"/>
    <p:sldId id="344" r:id="rId94"/>
    <p:sldId id="345" r:id="rId95"/>
    <p:sldId id="346" r:id="rId96"/>
    <p:sldId id="347" r:id="rId97"/>
    <p:sldId id="348" r:id="rId98"/>
    <p:sldId id="350" r:id="rId99"/>
    <p:sldId id="349" r:id="rId100"/>
    <p:sldId id="351" r:id="rId101"/>
  </p:sldIdLst>
  <p:sldSz cx="9144000" cy="6858000" type="screen4x3"/>
  <p:notesSz cx="6858000" cy="9144000"/>
  <p:custDataLst>
    <p:tags r:id="rId10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FF66"/>
    <a:srgbClr val="009900"/>
    <a:srgbClr val="C70574"/>
    <a:srgbClr val="CC00CC"/>
    <a:srgbClr val="FFFFCC"/>
    <a:srgbClr val="00FFCC"/>
    <a:srgbClr val="FFFFFF"/>
    <a:srgbClr val="0BF9C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88" autoAdjust="0"/>
    <p:restoredTop sz="94624" autoAdjust="0"/>
  </p:normalViewPr>
  <p:slideViewPr>
    <p:cSldViewPr>
      <p:cViewPr varScale="1">
        <p:scale>
          <a:sx n="67" d="100"/>
          <a:sy n="67" d="100"/>
        </p:scale>
        <p:origin x="1476"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394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249D09-0A06-478B-90E0-E256C51C5225}" type="doc">
      <dgm:prSet loTypeId="urn:microsoft.com/office/officeart/2005/8/layout/equation2" loCatId="process" qsTypeId="urn:microsoft.com/office/officeart/2005/8/quickstyle/3d1" qsCatId="3D" csTypeId="urn:microsoft.com/office/officeart/2005/8/colors/colorful3" csCatId="colorful" phldr="1"/>
      <dgm:spPr/>
      <dgm:t>
        <a:bodyPr/>
        <a:lstStyle/>
        <a:p>
          <a:endParaRPr lang="en-US"/>
        </a:p>
      </dgm:t>
    </dgm:pt>
    <dgm:pt modelId="{AE2AA2C1-166D-487D-AD2E-0B18AA996B79}">
      <dgm:prSet custT="1"/>
      <dgm:spPr/>
      <dgm:t>
        <a:bodyPr/>
        <a:lstStyle/>
        <a:p>
          <a:pPr rtl="0"/>
          <a:r>
            <a:rPr lang="en-US" sz="1800" b="1" dirty="0">
              <a:solidFill>
                <a:schemeClr val="tx1">
                  <a:lumMod val="95000"/>
                  <a:lumOff val="5000"/>
                </a:schemeClr>
              </a:solidFill>
            </a:rPr>
            <a:t>Financial Resources</a:t>
          </a:r>
        </a:p>
      </dgm:t>
    </dgm:pt>
    <dgm:pt modelId="{DEAEBB71-1E8F-4701-9B44-E9753CF1B047}" type="parTrans" cxnId="{F5B19F39-8BF8-41AE-9DAD-851D5814C4D0}">
      <dgm:prSet/>
      <dgm:spPr/>
      <dgm:t>
        <a:bodyPr/>
        <a:lstStyle/>
        <a:p>
          <a:endParaRPr lang="en-US"/>
        </a:p>
      </dgm:t>
    </dgm:pt>
    <dgm:pt modelId="{D141B869-EE41-4E3E-B860-7BC26C00F13D}" type="sibTrans" cxnId="{F5B19F39-8BF8-41AE-9DAD-851D5814C4D0}">
      <dgm:prSet/>
      <dgm:spPr/>
      <dgm:t>
        <a:bodyPr/>
        <a:lstStyle/>
        <a:p>
          <a:endParaRPr lang="en-US"/>
        </a:p>
      </dgm:t>
    </dgm:pt>
    <dgm:pt modelId="{D89609F1-2681-4588-80D1-FFE83DBB7DF7}">
      <dgm:prSet/>
      <dgm:spPr/>
      <dgm:t>
        <a:bodyPr/>
        <a:lstStyle/>
        <a:p>
          <a:pPr rtl="0"/>
          <a:r>
            <a:rPr lang="en-US" b="1" dirty="0">
              <a:solidFill>
                <a:schemeClr val="tx1">
                  <a:lumMod val="95000"/>
                  <a:lumOff val="5000"/>
                </a:schemeClr>
              </a:solidFill>
            </a:rPr>
            <a:t>Organizational Goals</a:t>
          </a:r>
        </a:p>
      </dgm:t>
    </dgm:pt>
    <dgm:pt modelId="{517C222A-3E2F-4162-AE2C-4CE6B73478CA}" type="parTrans" cxnId="{C6EC8F72-43DA-4C85-BC6E-3652F20190B5}">
      <dgm:prSet/>
      <dgm:spPr/>
      <dgm:t>
        <a:bodyPr/>
        <a:lstStyle/>
        <a:p>
          <a:endParaRPr lang="en-US"/>
        </a:p>
      </dgm:t>
    </dgm:pt>
    <dgm:pt modelId="{6A06FB95-0CE5-44DD-9B03-CA8163526A5D}" type="sibTrans" cxnId="{C6EC8F72-43DA-4C85-BC6E-3652F20190B5}">
      <dgm:prSet/>
      <dgm:spPr/>
      <dgm:t>
        <a:bodyPr/>
        <a:lstStyle/>
        <a:p>
          <a:endParaRPr lang="en-US"/>
        </a:p>
      </dgm:t>
    </dgm:pt>
    <dgm:pt modelId="{84AAC337-8F81-48BC-BD01-E9160C52D87F}">
      <dgm:prSet custT="1"/>
      <dgm:spPr/>
      <dgm:t>
        <a:bodyPr/>
        <a:lstStyle/>
        <a:p>
          <a:pPr rtl="0"/>
          <a:r>
            <a:rPr lang="en-US" sz="1600" b="1" dirty="0">
              <a:solidFill>
                <a:schemeClr val="tx1">
                  <a:lumMod val="95000"/>
                  <a:lumOff val="5000"/>
                </a:schemeClr>
              </a:solidFill>
            </a:rPr>
            <a:t>Physical Resources</a:t>
          </a:r>
        </a:p>
      </dgm:t>
    </dgm:pt>
    <dgm:pt modelId="{F57A09B1-F1AA-447C-A1ED-634400B909CF}" type="parTrans" cxnId="{9523C613-421C-4435-8A53-D2688B67B032}">
      <dgm:prSet/>
      <dgm:spPr/>
      <dgm:t>
        <a:bodyPr/>
        <a:lstStyle/>
        <a:p>
          <a:endParaRPr lang="en-US"/>
        </a:p>
      </dgm:t>
    </dgm:pt>
    <dgm:pt modelId="{06FCF770-0BE2-41C1-B7D5-1D753790CF2C}" type="sibTrans" cxnId="{9523C613-421C-4435-8A53-D2688B67B032}">
      <dgm:prSet/>
      <dgm:spPr/>
      <dgm:t>
        <a:bodyPr/>
        <a:lstStyle/>
        <a:p>
          <a:endParaRPr lang="en-US"/>
        </a:p>
      </dgm:t>
    </dgm:pt>
    <dgm:pt modelId="{E7823E3E-7DB0-4EBF-A7BD-706EA0EA6528}">
      <dgm:prSet/>
      <dgm:spPr/>
      <dgm:t>
        <a:bodyPr/>
        <a:lstStyle/>
        <a:p>
          <a:pPr rtl="0"/>
          <a:r>
            <a:rPr lang="en-US" b="1" dirty="0">
              <a:solidFill>
                <a:schemeClr val="tx1">
                  <a:lumMod val="95000"/>
                  <a:lumOff val="5000"/>
                </a:schemeClr>
              </a:solidFill>
            </a:rPr>
            <a:t>Human Resources</a:t>
          </a:r>
        </a:p>
      </dgm:t>
    </dgm:pt>
    <dgm:pt modelId="{4AD2E810-A914-48EB-ADE6-BB9379A0F24F}" type="parTrans" cxnId="{ED536B13-D424-41F9-A36F-CB49FBA3C56E}">
      <dgm:prSet/>
      <dgm:spPr/>
      <dgm:t>
        <a:bodyPr/>
        <a:lstStyle/>
        <a:p>
          <a:endParaRPr lang="en-US"/>
        </a:p>
      </dgm:t>
    </dgm:pt>
    <dgm:pt modelId="{5A3792B2-E7F4-4E8F-8F5E-5FDD8B840BE5}" type="sibTrans" cxnId="{ED536B13-D424-41F9-A36F-CB49FBA3C56E}">
      <dgm:prSet/>
      <dgm:spPr/>
      <dgm:t>
        <a:bodyPr/>
        <a:lstStyle/>
        <a:p>
          <a:endParaRPr lang="en-US"/>
        </a:p>
      </dgm:t>
    </dgm:pt>
    <dgm:pt modelId="{001A9852-CCE0-4932-8F1C-219D6E6AB6BE}" type="pres">
      <dgm:prSet presAssocID="{39249D09-0A06-478B-90E0-E256C51C5225}" presName="Name0" presStyleCnt="0">
        <dgm:presLayoutVars>
          <dgm:dir/>
          <dgm:resizeHandles val="exact"/>
        </dgm:presLayoutVars>
      </dgm:prSet>
      <dgm:spPr/>
    </dgm:pt>
    <dgm:pt modelId="{9D0030C8-CDC7-47B9-837B-9CA8C5019A99}" type="pres">
      <dgm:prSet presAssocID="{39249D09-0A06-478B-90E0-E256C51C5225}" presName="vNodes" presStyleCnt="0"/>
      <dgm:spPr/>
    </dgm:pt>
    <dgm:pt modelId="{01F91703-B791-499D-B154-0A065F565371}" type="pres">
      <dgm:prSet presAssocID="{AE2AA2C1-166D-487D-AD2E-0B18AA996B79}" presName="node" presStyleLbl="node1" presStyleIdx="0" presStyleCnt="4" custScaleX="134478" custScaleY="133140" custLinFactNeighborY="68459">
        <dgm:presLayoutVars>
          <dgm:bulletEnabled val="1"/>
        </dgm:presLayoutVars>
      </dgm:prSet>
      <dgm:spPr/>
    </dgm:pt>
    <dgm:pt modelId="{254A96F8-D648-43DB-99C3-01CA87DA285D}" type="pres">
      <dgm:prSet presAssocID="{D141B869-EE41-4E3E-B860-7BC26C00F13D}" presName="spacerT" presStyleCnt="0"/>
      <dgm:spPr/>
    </dgm:pt>
    <dgm:pt modelId="{B8ABDC63-62D7-4E55-BB93-C84C89F48B51}" type="pres">
      <dgm:prSet presAssocID="{D141B869-EE41-4E3E-B860-7BC26C00F13D}" presName="sibTrans" presStyleLbl="sibTrans2D1" presStyleIdx="0" presStyleCnt="3"/>
      <dgm:spPr/>
    </dgm:pt>
    <dgm:pt modelId="{216EFB7E-75EA-47A9-954C-C5953989E38B}" type="pres">
      <dgm:prSet presAssocID="{D141B869-EE41-4E3E-B860-7BC26C00F13D}" presName="spacerB" presStyleCnt="0"/>
      <dgm:spPr/>
    </dgm:pt>
    <dgm:pt modelId="{8DD7219E-2204-45C4-9410-79EE6AD7B6DE}" type="pres">
      <dgm:prSet presAssocID="{84AAC337-8F81-48BC-BD01-E9160C52D87F}" presName="node" presStyleLbl="node1" presStyleIdx="1" presStyleCnt="4" custScaleX="143141" custScaleY="112739">
        <dgm:presLayoutVars>
          <dgm:bulletEnabled val="1"/>
        </dgm:presLayoutVars>
      </dgm:prSet>
      <dgm:spPr/>
    </dgm:pt>
    <dgm:pt modelId="{F2840EC3-44D4-4DB5-9A3F-787871D5065E}" type="pres">
      <dgm:prSet presAssocID="{06FCF770-0BE2-41C1-B7D5-1D753790CF2C}" presName="spacerT" presStyleCnt="0"/>
      <dgm:spPr/>
    </dgm:pt>
    <dgm:pt modelId="{A1352083-ACAA-451B-A1B4-6C12CF9DD343}" type="pres">
      <dgm:prSet presAssocID="{06FCF770-0BE2-41C1-B7D5-1D753790CF2C}" presName="sibTrans" presStyleLbl="sibTrans2D1" presStyleIdx="1" presStyleCnt="3"/>
      <dgm:spPr/>
    </dgm:pt>
    <dgm:pt modelId="{8DFB3056-938C-45F9-B3AF-0F0EC913B6F3}" type="pres">
      <dgm:prSet presAssocID="{06FCF770-0BE2-41C1-B7D5-1D753790CF2C}" presName="spacerB" presStyleCnt="0"/>
      <dgm:spPr/>
    </dgm:pt>
    <dgm:pt modelId="{F466E7F6-C187-4922-A5C8-132676CB508C}" type="pres">
      <dgm:prSet presAssocID="{E7823E3E-7DB0-4EBF-A7BD-706EA0EA6528}" presName="node" presStyleLbl="node1" presStyleIdx="2" presStyleCnt="4" custScaleX="127322" custScaleY="114451">
        <dgm:presLayoutVars>
          <dgm:bulletEnabled val="1"/>
        </dgm:presLayoutVars>
      </dgm:prSet>
      <dgm:spPr/>
    </dgm:pt>
    <dgm:pt modelId="{960F22C7-4AE3-4BBB-8B6B-AB329648BDE6}" type="pres">
      <dgm:prSet presAssocID="{39249D09-0A06-478B-90E0-E256C51C5225}" presName="sibTransLast" presStyleLbl="sibTrans2D1" presStyleIdx="2" presStyleCnt="3"/>
      <dgm:spPr/>
    </dgm:pt>
    <dgm:pt modelId="{E9548998-5197-4991-B154-F2336A34276D}" type="pres">
      <dgm:prSet presAssocID="{39249D09-0A06-478B-90E0-E256C51C5225}" presName="connectorText" presStyleLbl="sibTrans2D1" presStyleIdx="2" presStyleCnt="3"/>
      <dgm:spPr/>
    </dgm:pt>
    <dgm:pt modelId="{8CC3E4CE-5658-48B7-92E0-3CFD4D6F7DF7}" type="pres">
      <dgm:prSet presAssocID="{39249D09-0A06-478B-90E0-E256C51C5225}" presName="lastNode" presStyleLbl="node1" presStyleIdx="3" presStyleCnt="4">
        <dgm:presLayoutVars>
          <dgm:bulletEnabled val="1"/>
        </dgm:presLayoutVars>
      </dgm:prSet>
      <dgm:spPr/>
    </dgm:pt>
  </dgm:ptLst>
  <dgm:cxnLst>
    <dgm:cxn modelId="{ED536B13-D424-41F9-A36F-CB49FBA3C56E}" srcId="{39249D09-0A06-478B-90E0-E256C51C5225}" destId="{E7823E3E-7DB0-4EBF-A7BD-706EA0EA6528}" srcOrd="2" destOrd="0" parTransId="{4AD2E810-A914-48EB-ADE6-BB9379A0F24F}" sibTransId="{5A3792B2-E7F4-4E8F-8F5E-5FDD8B840BE5}"/>
    <dgm:cxn modelId="{9523C613-421C-4435-8A53-D2688B67B032}" srcId="{39249D09-0A06-478B-90E0-E256C51C5225}" destId="{84AAC337-8F81-48BC-BD01-E9160C52D87F}" srcOrd="1" destOrd="0" parTransId="{F57A09B1-F1AA-447C-A1ED-634400B909CF}" sibTransId="{06FCF770-0BE2-41C1-B7D5-1D753790CF2C}"/>
    <dgm:cxn modelId="{48712E17-AA71-47A9-A292-2A310611AF29}" type="presOf" srcId="{84AAC337-8F81-48BC-BD01-E9160C52D87F}" destId="{8DD7219E-2204-45C4-9410-79EE6AD7B6DE}" srcOrd="0" destOrd="0" presId="urn:microsoft.com/office/officeart/2005/8/layout/equation2"/>
    <dgm:cxn modelId="{61C04221-FDA9-450E-968E-CB9F67575E32}" type="presOf" srcId="{5A3792B2-E7F4-4E8F-8F5E-5FDD8B840BE5}" destId="{960F22C7-4AE3-4BBB-8B6B-AB329648BDE6}" srcOrd="0" destOrd="0" presId="urn:microsoft.com/office/officeart/2005/8/layout/equation2"/>
    <dgm:cxn modelId="{F68D2C26-82AA-439F-A65C-6E29B6152022}" type="presOf" srcId="{D89609F1-2681-4588-80D1-FFE83DBB7DF7}" destId="{8CC3E4CE-5658-48B7-92E0-3CFD4D6F7DF7}" srcOrd="0" destOrd="0" presId="urn:microsoft.com/office/officeart/2005/8/layout/equation2"/>
    <dgm:cxn modelId="{F5ADFC31-A020-486E-8542-2950A66378BB}" type="presOf" srcId="{E7823E3E-7DB0-4EBF-A7BD-706EA0EA6528}" destId="{F466E7F6-C187-4922-A5C8-132676CB508C}" srcOrd="0" destOrd="0" presId="urn:microsoft.com/office/officeart/2005/8/layout/equation2"/>
    <dgm:cxn modelId="{F5B19F39-8BF8-41AE-9DAD-851D5814C4D0}" srcId="{39249D09-0A06-478B-90E0-E256C51C5225}" destId="{AE2AA2C1-166D-487D-AD2E-0B18AA996B79}" srcOrd="0" destOrd="0" parTransId="{DEAEBB71-1E8F-4701-9B44-E9753CF1B047}" sibTransId="{D141B869-EE41-4E3E-B860-7BC26C00F13D}"/>
    <dgm:cxn modelId="{25B15647-D3C8-4AF3-8DFE-842A7E78452C}" type="presOf" srcId="{AE2AA2C1-166D-487D-AD2E-0B18AA996B79}" destId="{01F91703-B791-499D-B154-0A065F565371}" srcOrd="0" destOrd="0" presId="urn:microsoft.com/office/officeart/2005/8/layout/equation2"/>
    <dgm:cxn modelId="{C6EC8F72-43DA-4C85-BC6E-3652F20190B5}" srcId="{39249D09-0A06-478B-90E0-E256C51C5225}" destId="{D89609F1-2681-4588-80D1-FFE83DBB7DF7}" srcOrd="3" destOrd="0" parTransId="{517C222A-3E2F-4162-AE2C-4CE6B73478CA}" sibTransId="{6A06FB95-0CE5-44DD-9B03-CA8163526A5D}"/>
    <dgm:cxn modelId="{022A617F-B61B-4976-8162-587832EAE504}" type="presOf" srcId="{06FCF770-0BE2-41C1-B7D5-1D753790CF2C}" destId="{A1352083-ACAA-451B-A1B4-6C12CF9DD343}" srcOrd="0" destOrd="0" presId="urn:microsoft.com/office/officeart/2005/8/layout/equation2"/>
    <dgm:cxn modelId="{FA1FA681-4830-4534-AE0B-29A2FA221AB1}" type="presOf" srcId="{5A3792B2-E7F4-4E8F-8F5E-5FDD8B840BE5}" destId="{E9548998-5197-4991-B154-F2336A34276D}" srcOrd="1" destOrd="0" presId="urn:microsoft.com/office/officeart/2005/8/layout/equation2"/>
    <dgm:cxn modelId="{3E89DE9B-74EF-453C-BC91-20613A65CD1A}" type="presOf" srcId="{D141B869-EE41-4E3E-B860-7BC26C00F13D}" destId="{B8ABDC63-62D7-4E55-BB93-C84C89F48B51}" srcOrd="0" destOrd="0" presId="urn:microsoft.com/office/officeart/2005/8/layout/equation2"/>
    <dgm:cxn modelId="{B99BF6B0-48EA-41F3-B949-2D39F5066AA9}" type="presOf" srcId="{39249D09-0A06-478B-90E0-E256C51C5225}" destId="{001A9852-CCE0-4932-8F1C-219D6E6AB6BE}" srcOrd="0" destOrd="0" presId="urn:microsoft.com/office/officeart/2005/8/layout/equation2"/>
    <dgm:cxn modelId="{6BEC59A2-D8CD-4FF9-BCD4-E9571CC1BDC2}" type="presParOf" srcId="{001A9852-CCE0-4932-8F1C-219D6E6AB6BE}" destId="{9D0030C8-CDC7-47B9-837B-9CA8C5019A99}" srcOrd="0" destOrd="0" presId="urn:microsoft.com/office/officeart/2005/8/layout/equation2"/>
    <dgm:cxn modelId="{430F73BD-A3D7-4BB4-A0EF-212D778D67C3}" type="presParOf" srcId="{9D0030C8-CDC7-47B9-837B-9CA8C5019A99}" destId="{01F91703-B791-499D-B154-0A065F565371}" srcOrd="0" destOrd="0" presId="urn:microsoft.com/office/officeart/2005/8/layout/equation2"/>
    <dgm:cxn modelId="{84B3EEBB-BEEA-49E4-BA59-A60CD04768E0}" type="presParOf" srcId="{9D0030C8-CDC7-47B9-837B-9CA8C5019A99}" destId="{254A96F8-D648-43DB-99C3-01CA87DA285D}" srcOrd="1" destOrd="0" presId="urn:microsoft.com/office/officeart/2005/8/layout/equation2"/>
    <dgm:cxn modelId="{F513744F-9B00-441C-A10C-6E7467E457BE}" type="presParOf" srcId="{9D0030C8-CDC7-47B9-837B-9CA8C5019A99}" destId="{B8ABDC63-62D7-4E55-BB93-C84C89F48B51}" srcOrd="2" destOrd="0" presId="urn:microsoft.com/office/officeart/2005/8/layout/equation2"/>
    <dgm:cxn modelId="{B57BF8E2-B069-4240-BBDC-827925B5B154}" type="presParOf" srcId="{9D0030C8-CDC7-47B9-837B-9CA8C5019A99}" destId="{216EFB7E-75EA-47A9-954C-C5953989E38B}" srcOrd="3" destOrd="0" presId="urn:microsoft.com/office/officeart/2005/8/layout/equation2"/>
    <dgm:cxn modelId="{703553B6-55EB-43E0-A316-2DEF22FE5AC4}" type="presParOf" srcId="{9D0030C8-CDC7-47B9-837B-9CA8C5019A99}" destId="{8DD7219E-2204-45C4-9410-79EE6AD7B6DE}" srcOrd="4" destOrd="0" presId="urn:microsoft.com/office/officeart/2005/8/layout/equation2"/>
    <dgm:cxn modelId="{DE946570-127E-4ACB-8CE3-8B34F015E556}" type="presParOf" srcId="{9D0030C8-CDC7-47B9-837B-9CA8C5019A99}" destId="{F2840EC3-44D4-4DB5-9A3F-787871D5065E}" srcOrd="5" destOrd="0" presId="urn:microsoft.com/office/officeart/2005/8/layout/equation2"/>
    <dgm:cxn modelId="{7DD53B5E-10B0-40C7-8CD1-7FD465F5350C}" type="presParOf" srcId="{9D0030C8-CDC7-47B9-837B-9CA8C5019A99}" destId="{A1352083-ACAA-451B-A1B4-6C12CF9DD343}" srcOrd="6" destOrd="0" presId="urn:microsoft.com/office/officeart/2005/8/layout/equation2"/>
    <dgm:cxn modelId="{B53BA1CC-831B-447D-8113-E47949AF7078}" type="presParOf" srcId="{9D0030C8-CDC7-47B9-837B-9CA8C5019A99}" destId="{8DFB3056-938C-45F9-B3AF-0F0EC913B6F3}" srcOrd="7" destOrd="0" presId="urn:microsoft.com/office/officeart/2005/8/layout/equation2"/>
    <dgm:cxn modelId="{C05C5229-14BE-4E1C-9AA5-FF25E66AB4D4}" type="presParOf" srcId="{9D0030C8-CDC7-47B9-837B-9CA8C5019A99}" destId="{F466E7F6-C187-4922-A5C8-132676CB508C}" srcOrd="8" destOrd="0" presId="urn:microsoft.com/office/officeart/2005/8/layout/equation2"/>
    <dgm:cxn modelId="{F497EDF5-C12D-4FC8-9DE6-87371FC3413D}" type="presParOf" srcId="{001A9852-CCE0-4932-8F1C-219D6E6AB6BE}" destId="{960F22C7-4AE3-4BBB-8B6B-AB329648BDE6}" srcOrd="1" destOrd="0" presId="urn:microsoft.com/office/officeart/2005/8/layout/equation2"/>
    <dgm:cxn modelId="{FB931EC4-DE30-4B55-A4E0-4AA9E287C1A5}" type="presParOf" srcId="{960F22C7-4AE3-4BBB-8B6B-AB329648BDE6}" destId="{E9548998-5197-4991-B154-F2336A34276D}" srcOrd="0" destOrd="0" presId="urn:microsoft.com/office/officeart/2005/8/layout/equation2"/>
    <dgm:cxn modelId="{E64BDE5B-C66C-43D3-9FDA-062E3926D56F}" type="presParOf" srcId="{001A9852-CCE0-4932-8F1C-219D6E6AB6BE}" destId="{8CC3E4CE-5658-48B7-92E0-3CFD4D6F7DF7}"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1E27C3-FB58-4439-8586-A04CAA323A51}" type="doc">
      <dgm:prSet loTypeId="urn:microsoft.com/office/officeart/2005/8/layout/funnel1" loCatId="process" qsTypeId="urn:microsoft.com/office/officeart/2005/8/quickstyle/simple1" qsCatId="simple" csTypeId="urn:microsoft.com/office/officeart/2005/8/colors/colorful4" csCatId="colorful" phldr="1"/>
      <dgm:spPr/>
      <dgm:t>
        <a:bodyPr/>
        <a:lstStyle/>
        <a:p>
          <a:endParaRPr lang="en-US"/>
        </a:p>
      </dgm:t>
    </dgm:pt>
    <dgm:pt modelId="{54A2CBFC-3CF3-4420-8886-65A5129D2027}">
      <dgm:prSet phldrT="[Text]"/>
      <dgm:spPr/>
      <dgm:t>
        <a:bodyPr/>
        <a:lstStyle/>
        <a:p>
          <a:r>
            <a:rPr lang="en-US" b="1"/>
            <a:t>Personnel Aspect</a:t>
          </a:r>
          <a:endParaRPr lang="en-US" b="1" dirty="0"/>
        </a:p>
      </dgm:t>
    </dgm:pt>
    <dgm:pt modelId="{9729C2CA-2BDC-427E-B22D-82E6C6FD95E3}" type="parTrans" cxnId="{9A907A29-BF80-4A3B-B590-7423E23A8BA1}">
      <dgm:prSet/>
      <dgm:spPr/>
      <dgm:t>
        <a:bodyPr/>
        <a:lstStyle/>
        <a:p>
          <a:endParaRPr lang="en-US"/>
        </a:p>
      </dgm:t>
    </dgm:pt>
    <dgm:pt modelId="{3576655C-F584-49FF-9DAA-7822BDD3CED1}" type="sibTrans" cxnId="{9A907A29-BF80-4A3B-B590-7423E23A8BA1}">
      <dgm:prSet/>
      <dgm:spPr/>
      <dgm:t>
        <a:bodyPr/>
        <a:lstStyle/>
        <a:p>
          <a:endParaRPr lang="en-US"/>
        </a:p>
      </dgm:t>
    </dgm:pt>
    <dgm:pt modelId="{CBBDC1B9-BE0F-44C7-B8A3-4A437D5DB99D}">
      <dgm:prSet phldrT="[Text]"/>
      <dgm:spPr/>
      <dgm:t>
        <a:bodyPr/>
        <a:lstStyle/>
        <a:p>
          <a:r>
            <a:rPr lang="en-US" b="1" dirty="0"/>
            <a:t>Welfare Aspect</a:t>
          </a:r>
        </a:p>
      </dgm:t>
    </dgm:pt>
    <dgm:pt modelId="{D9C61646-9B3C-4753-B70C-2F01DB0E90B7}" type="parTrans" cxnId="{521975E1-E0CB-49EF-8689-E0B553097155}">
      <dgm:prSet/>
      <dgm:spPr/>
      <dgm:t>
        <a:bodyPr/>
        <a:lstStyle/>
        <a:p>
          <a:endParaRPr lang="en-US"/>
        </a:p>
      </dgm:t>
    </dgm:pt>
    <dgm:pt modelId="{C1D6782D-5F69-4213-8994-B6A761A967DE}" type="sibTrans" cxnId="{521975E1-E0CB-49EF-8689-E0B553097155}">
      <dgm:prSet/>
      <dgm:spPr/>
      <dgm:t>
        <a:bodyPr/>
        <a:lstStyle/>
        <a:p>
          <a:endParaRPr lang="en-US"/>
        </a:p>
      </dgm:t>
    </dgm:pt>
    <dgm:pt modelId="{E1F5C15F-6AB5-4A2E-BDD1-CBABBE36784B}">
      <dgm:prSet phldrT="[Text]"/>
      <dgm:spPr/>
      <dgm:t>
        <a:bodyPr/>
        <a:lstStyle/>
        <a:p>
          <a:r>
            <a:rPr lang="en-US" b="1"/>
            <a:t>Industrial Relation Aspect</a:t>
          </a:r>
          <a:endParaRPr lang="en-US" b="1" dirty="0"/>
        </a:p>
      </dgm:t>
    </dgm:pt>
    <dgm:pt modelId="{4D0E48AC-D24A-4398-ACC0-21B1787D71BB}" type="parTrans" cxnId="{F1A37202-84F2-45BF-8A75-D0C22CEF1D91}">
      <dgm:prSet/>
      <dgm:spPr/>
      <dgm:t>
        <a:bodyPr/>
        <a:lstStyle/>
        <a:p>
          <a:endParaRPr lang="en-US"/>
        </a:p>
      </dgm:t>
    </dgm:pt>
    <dgm:pt modelId="{7BFC6224-98AC-4177-A4A5-8C9A7319412F}" type="sibTrans" cxnId="{F1A37202-84F2-45BF-8A75-D0C22CEF1D91}">
      <dgm:prSet/>
      <dgm:spPr/>
      <dgm:t>
        <a:bodyPr/>
        <a:lstStyle/>
        <a:p>
          <a:endParaRPr lang="en-US"/>
        </a:p>
      </dgm:t>
    </dgm:pt>
    <dgm:pt modelId="{69574505-BF41-4F96-BC09-C2F01893B06C}">
      <dgm:prSet phldrT="[Text]"/>
      <dgm:spPr/>
      <dgm:t>
        <a:bodyPr/>
        <a:lstStyle/>
        <a:p>
          <a:r>
            <a:rPr lang="en-US" dirty="0"/>
            <a:t>Scope of HRM</a:t>
          </a:r>
        </a:p>
      </dgm:t>
    </dgm:pt>
    <dgm:pt modelId="{E2212AAE-79E3-4105-849B-790CBAA5EAB9}" type="parTrans" cxnId="{C7EFDE05-97C3-4A0C-B597-5359119ECF54}">
      <dgm:prSet/>
      <dgm:spPr/>
      <dgm:t>
        <a:bodyPr/>
        <a:lstStyle/>
        <a:p>
          <a:endParaRPr lang="en-US"/>
        </a:p>
      </dgm:t>
    </dgm:pt>
    <dgm:pt modelId="{9657B591-02CE-4F3B-BBE2-DBA2A406A2A3}" type="sibTrans" cxnId="{C7EFDE05-97C3-4A0C-B597-5359119ECF54}">
      <dgm:prSet/>
      <dgm:spPr/>
      <dgm:t>
        <a:bodyPr/>
        <a:lstStyle/>
        <a:p>
          <a:endParaRPr lang="en-US"/>
        </a:p>
      </dgm:t>
    </dgm:pt>
    <dgm:pt modelId="{67B99B07-0DE0-49D3-B8BB-3BEEA7C81426}" type="pres">
      <dgm:prSet presAssocID="{BA1E27C3-FB58-4439-8586-A04CAA323A51}" presName="Name0" presStyleCnt="0">
        <dgm:presLayoutVars>
          <dgm:chMax val="4"/>
          <dgm:resizeHandles val="exact"/>
        </dgm:presLayoutVars>
      </dgm:prSet>
      <dgm:spPr/>
    </dgm:pt>
    <dgm:pt modelId="{9A3BE511-10FD-4D21-A690-9D0B6940B390}" type="pres">
      <dgm:prSet presAssocID="{BA1E27C3-FB58-4439-8586-A04CAA323A51}" presName="ellipse" presStyleLbl="trBgShp" presStyleIdx="0" presStyleCnt="1"/>
      <dgm:spPr/>
    </dgm:pt>
    <dgm:pt modelId="{39092620-454B-4F70-B16F-2D91A56865D6}" type="pres">
      <dgm:prSet presAssocID="{BA1E27C3-FB58-4439-8586-A04CAA323A51}" presName="arrow1" presStyleLbl="fgShp" presStyleIdx="0" presStyleCnt="1"/>
      <dgm:spPr/>
    </dgm:pt>
    <dgm:pt modelId="{E9577ACE-0D0B-45DA-89DE-DDA373475E58}" type="pres">
      <dgm:prSet presAssocID="{BA1E27C3-FB58-4439-8586-A04CAA323A51}" presName="rectangle" presStyleLbl="revTx" presStyleIdx="0" presStyleCnt="1">
        <dgm:presLayoutVars>
          <dgm:bulletEnabled val="1"/>
        </dgm:presLayoutVars>
      </dgm:prSet>
      <dgm:spPr/>
    </dgm:pt>
    <dgm:pt modelId="{45B6B94F-C5DD-4FF4-933C-34D06547CB5D}" type="pres">
      <dgm:prSet presAssocID="{CBBDC1B9-BE0F-44C7-B8A3-4A437D5DB99D}" presName="item1" presStyleLbl="node1" presStyleIdx="0" presStyleCnt="3">
        <dgm:presLayoutVars>
          <dgm:bulletEnabled val="1"/>
        </dgm:presLayoutVars>
      </dgm:prSet>
      <dgm:spPr/>
    </dgm:pt>
    <dgm:pt modelId="{800B47C8-AF63-4709-922F-3C978433751D}" type="pres">
      <dgm:prSet presAssocID="{E1F5C15F-6AB5-4A2E-BDD1-CBABBE36784B}" presName="item2" presStyleLbl="node1" presStyleIdx="1" presStyleCnt="3">
        <dgm:presLayoutVars>
          <dgm:bulletEnabled val="1"/>
        </dgm:presLayoutVars>
      </dgm:prSet>
      <dgm:spPr/>
    </dgm:pt>
    <dgm:pt modelId="{9291A0D0-A951-4208-B196-6C79E751F0D9}" type="pres">
      <dgm:prSet presAssocID="{69574505-BF41-4F96-BC09-C2F01893B06C}" presName="item3" presStyleLbl="node1" presStyleIdx="2" presStyleCnt="3">
        <dgm:presLayoutVars>
          <dgm:bulletEnabled val="1"/>
        </dgm:presLayoutVars>
      </dgm:prSet>
      <dgm:spPr/>
    </dgm:pt>
    <dgm:pt modelId="{C2D1E5D9-3EB4-4DFF-8CB8-CC1FEA0AB4CC}" type="pres">
      <dgm:prSet presAssocID="{BA1E27C3-FB58-4439-8586-A04CAA323A51}" presName="funnel" presStyleLbl="trAlignAcc1" presStyleIdx="0" presStyleCnt="1"/>
      <dgm:spPr/>
    </dgm:pt>
  </dgm:ptLst>
  <dgm:cxnLst>
    <dgm:cxn modelId="{F1A37202-84F2-45BF-8A75-D0C22CEF1D91}" srcId="{BA1E27C3-FB58-4439-8586-A04CAA323A51}" destId="{E1F5C15F-6AB5-4A2E-BDD1-CBABBE36784B}" srcOrd="2" destOrd="0" parTransId="{4D0E48AC-D24A-4398-ACC0-21B1787D71BB}" sibTransId="{7BFC6224-98AC-4177-A4A5-8C9A7319412F}"/>
    <dgm:cxn modelId="{C7EFDE05-97C3-4A0C-B597-5359119ECF54}" srcId="{BA1E27C3-FB58-4439-8586-A04CAA323A51}" destId="{69574505-BF41-4F96-BC09-C2F01893B06C}" srcOrd="3" destOrd="0" parTransId="{E2212AAE-79E3-4105-849B-790CBAA5EAB9}" sibTransId="{9657B591-02CE-4F3B-BBE2-DBA2A406A2A3}"/>
    <dgm:cxn modelId="{79536428-75CF-4033-8296-A72A64764593}" type="presOf" srcId="{CBBDC1B9-BE0F-44C7-B8A3-4A437D5DB99D}" destId="{800B47C8-AF63-4709-922F-3C978433751D}" srcOrd="0" destOrd="0" presId="urn:microsoft.com/office/officeart/2005/8/layout/funnel1"/>
    <dgm:cxn modelId="{9A907A29-BF80-4A3B-B590-7423E23A8BA1}" srcId="{BA1E27C3-FB58-4439-8586-A04CAA323A51}" destId="{54A2CBFC-3CF3-4420-8886-65A5129D2027}" srcOrd="0" destOrd="0" parTransId="{9729C2CA-2BDC-427E-B22D-82E6C6FD95E3}" sibTransId="{3576655C-F584-49FF-9DAA-7822BDD3CED1}"/>
    <dgm:cxn modelId="{A8707E44-06A5-4649-89D9-FE0EE954A0DD}" type="presOf" srcId="{E1F5C15F-6AB5-4A2E-BDD1-CBABBE36784B}" destId="{45B6B94F-C5DD-4FF4-933C-34D06547CB5D}" srcOrd="0" destOrd="0" presId="urn:microsoft.com/office/officeart/2005/8/layout/funnel1"/>
    <dgm:cxn modelId="{ADE1CE8A-07B3-4856-BC53-149F530B45DD}" type="presOf" srcId="{54A2CBFC-3CF3-4420-8886-65A5129D2027}" destId="{9291A0D0-A951-4208-B196-6C79E751F0D9}" srcOrd="0" destOrd="0" presId="urn:microsoft.com/office/officeart/2005/8/layout/funnel1"/>
    <dgm:cxn modelId="{8108D2D7-B76D-4830-91B2-8B03413A873E}" type="presOf" srcId="{BA1E27C3-FB58-4439-8586-A04CAA323A51}" destId="{67B99B07-0DE0-49D3-B8BB-3BEEA7C81426}" srcOrd="0" destOrd="0" presId="urn:microsoft.com/office/officeart/2005/8/layout/funnel1"/>
    <dgm:cxn modelId="{521975E1-E0CB-49EF-8689-E0B553097155}" srcId="{BA1E27C3-FB58-4439-8586-A04CAA323A51}" destId="{CBBDC1B9-BE0F-44C7-B8A3-4A437D5DB99D}" srcOrd="1" destOrd="0" parTransId="{D9C61646-9B3C-4753-B70C-2F01DB0E90B7}" sibTransId="{C1D6782D-5F69-4213-8994-B6A761A967DE}"/>
    <dgm:cxn modelId="{741A4AEF-A7A5-45EE-BA22-C7ACE7ABEC95}" type="presOf" srcId="{69574505-BF41-4F96-BC09-C2F01893B06C}" destId="{E9577ACE-0D0B-45DA-89DE-DDA373475E58}" srcOrd="0" destOrd="0" presId="urn:microsoft.com/office/officeart/2005/8/layout/funnel1"/>
    <dgm:cxn modelId="{822BC51C-45FD-492F-8B20-6AED7E3FDF0E}" type="presParOf" srcId="{67B99B07-0DE0-49D3-B8BB-3BEEA7C81426}" destId="{9A3BE511-10FD-4D21-A690-9D0B6940B390}" srcOrd="0" destOrd="0" presId="urn:microsoft.com/office/officeart/2005/8/layout/funnel1"/>
    <dgm:cxn modelId="{712B30DE-F6D0-4646-987F-EDB0EA1AD237}" type="presParOf" srcId="{67B99B07-0DE0-49D3-B8BB-3BEEA7C81426}" destId="{39092620-454B-4F70-B16F-2D91A56865D6}" srcOrd="1" destOrd="0" presId="urn:microsoft.com/office/officeart/2005/8/layout/funnel1"/>
    <dgm:cxn modelId="{86D7DEC9-18A3-47F4-8EF7-A2A966FE4884}" type="presParOf" srcId="{67B99B07-0DE0-49D3-B8BB-3BEEA7C81426}" destId="{E9577ACE-0D0B-45DA-89DE-DDA373475E58}" srcOrd="2" destOrd="0" presId="urn:microsoft.com/office/officeart/2005/8/layout/funnel1"/>
    <dgm:cxn modelId="{1B56235E-0E9C-40C5-9247-E2DCD2B3E31F}" type="presParOf" srcId="{67B99B07-0DE0-49D3-B8BB-3BEEA7C81426}" destId="{45B6B94F-C5DD-4FF4-933C-34D06547CB5D}" srcOrd="3" destOrd="0" presId="urn:microsoft.com/office/officeart/2005/8/layout/funnel1"/>
    <dgm:cxn modelId="{3B74F307-9A8C-4CA1-867A-84A8F2131656}" type="presParOf" srcId="{67B99B07-0DE0-49D3-B8BB-3BEEA7C81426}" destId="{800B47C8-AF63-4709-922F-3C978433751D}" srcOrd="4" destOrd="0" presId="urn:microsoft.com/office/officeart/2005/8/layout/funnel1"/>
    <dgm:cxn modelId="{2A154AB4-9375-427B-99E7-40D07165C6A7}" type="presParOf" srcId="{67B99B07-0DE0-49D3-B8BB-3BEEA7C81426}" destId="{9291A0D0-A951-4208-B196-6C79E751F0D9}" srcOrd="5" destOrd="0" presId="urn:microsoft.com/office/officeart/2005/8/layout/funnel1"/>
    <dgm:cxn modelId="{704DD0CA-9FFE-4DAD-90E4-C6BB9FE0E8AD}" type="presParOf" srcId="{67B99B07-0DE0-49D3-B8BB-3BEEA7C81426}" destId="{C2D1E5D9-3EB4-4DFF-8CB8-CC1FEA0AB4C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91703-B791-499D-B154-0A065F565371}">
      <dsp:nvSpPr>
        <dsp:cNvPr id="0" name=""/>
        <dsp:cNvSpPr/>
      </dsp:nvSpPr>
      <dsp:spPr>
        <a:xfrm>
          <a:off x="1974108" y="75175"/>
          <a:ext cx="1771248" cy="1753625"/>
        </a:xfrm>
        <a:prstGeom prst="ellipse">
          <a:avLst/>
        </a:prstGeom>
        <a:gradFill rotWithShape="0">
          <a:gsLst>
            <a:gs pos="0">
              <a:schemeClr val="accent3">
                <a:hueOff val="0"/>
                <a:satOff val="0"/>
                <a:lumOff val="0"/>
                <a:alphaOff val="0"/>
                <a:tint val="74000"/>
              </a:schemeClr>
            </a:gs>
            <a:gs pos="49000">
              <a:schemeClr val="accent3">
                <a:hueOff val="0"/>
                <a:satOff val="0"/>
                <a:lumOff val="0"/>
                <a:alphaOff val="0"/>
                <a:tint val="96000"/>
                <a:shade val="84000"/>
                <a:satMod val="110000"/>
              </a:schemeClr>
            </a:gs>
            <a:gs pos="49100">
              <a:schemeClr val="accent3">
                <a:hueOff val="0"/>
                <a:satOff val="0"/>
                <a:lumOff val="0"/>
                <a:alphaOff val="0"/>
                <a:shade val="55000"/>
                <a:satMod val="150000"/>
              </a:schemeClr>
            </a:gs>
            <a:gs pos="92000">
              <a:schemeClr val="accent3">
                <a:hueOff val="0"/>
                <a:satOff val="0"/>
                <a:lumOff val="0"/>
                <a:alphaOff val="0"/>
                <a:tint val="98000"/>
                <a:shade val="90000"/>
                <a:satMod val="128000"/>
              </a:schemeClr>
            </a:gs>
            <a:gs pos="100000">
              <a:schemeClr val="accent3">
                <a:hueOff val="0"/>
                <a:satOff val="0"/>
                <a:lumOff val="0"/>
                <a:alphaOff val="0"/>
                <a:tint val="90000"/>
                <a:shade val="97000"/>
                <a:satMod val="128000"/>
              </a:schemeClr>
            </a:gs>
          </a:gsLst>
          <a:lin ang="5400000" scaled="1"/>
        </a:gradFill>
        <a:ln>
          <a:noFill/>
        </a:ln>
        <a:effectLst>
          <a:outerShdw blurRad="39000" dist="25400" dir="5400000" rotWithShape="0">
            <a:schemeClr val="accent3">
              <a:hueOff val="0"/>
              <a:satOff val="0"/>
              <a:lumOff val="0"/>
              <a:alphaOff val="0"/>
              <a:shade val="33000"/>
              <a:alpha val="83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tx1">
                  <a:lumMod val="95000"/>
                  <a:lumOff val="5000"/>
                </a:schemeClr>
              </a:solidFill>
            </a:rPr>
            <a:t>Financial Resources</a:t>
          </a:r>
        </a:p>
      </dsp:txBody>
      <dsp:txXfrm>
        <a:off x="2233501" y="331987"/>
        <a:ext cx="1252462" cy="1240001"/>
      </dsp:txXfrm>
    </dsp:sp>
    <dsp:sp modelId="{B8ABDC63-62D7-4E55-BB93-C84C89F48B51}">
      <dsp:nvSpPr>
        <dsp:cNvPr id="0" name=""/>
        <dsp:cNvSpPr/>
      </dsp:nvSpPr>
      <dsp:spPr>
        <a:xfrm>
          <a:off x="2477765" y="1862534"/>
          <a:ext cx="763934" cy="763934"/>
        </a:xfrm>
        <a:prstGeom prst="mathPlus">
          <a:avLst/>
        </a:prstGeom>
        <a:gradFill rotWithShape="0">
          <a:gsLst>
            <a:gs pos="0">
              <a:schemeClr val="accent3">
                <a:hueOff val="0"/>
                <a:satOff val="0"/>
                <a:lumOff val="0"/>
                <a:alphaOff val="0"/>
                <a:tint val="74000"/>
              </a:schemeClr>
            </a:gs>
            <a:gs pos="49000">
              <a:schemeClr val="accent3">
                <a:hueOff val="0"/>
                <a:satOff val="0"/>
                <a:lumOff val="0"/>
                <a:alphaOff val="0"/>
                <a:tint val="96000"/>
                <a:shade val="84000"/>
                <a:satMod val="110000"/>
              </a:schemeClr>
            </a:gs>
            <a:gs pos="49100">
              <a:schemeClr val="accent3">
                <a:hueOff val="0"/>
                <a:satOff val="0"/>
                <a:lumOff val="0"/>
                <a:alphaOff val="0"/>
                <a:shade val="55000"/>
                <a:satMod val="150000"/>
              </a:schemeClr>
            </a:gs>
            <a:gs pos="92000">
              <a:schemeClr val="accent3">
                <a:hueOff val="0"/>
                <a:satOff val="0"/>
                <a:lumOff val="0"/>
                <a:alphaOff val="0"/>
                <a:tint val="98000"/>
                <a:shade val="90000"/>
                <a:satMod val="128000"/>
              </a:schemeClr>
            </a:gs>
            <a:gs pos="100000">
              <a:schemeClr val="accent3">
                <a:hueOff val="0"/>
                <a:satOff val="0"/>
                <a:lumOff val="0"/>
                <a:alphaOff val="0"/>
                <a:tint val="90000"/>
                <a:shade val="97000"/>
                <a:satMod val="128000"/>
              </a:schemeClr>
            </a:gs>
          </a:gsLst>
          <a:lin ang="5400000" scaled="1"/>
        </a:gradFill>
        <a:ln>
          <a:noFill/>
        </a:ln>
        <a:effectLst>
          <a:outerShdw blurRad="39000" dist="25400" dir="5400000" rotWithShape="0">
            <a:schemeClr val="accent3">
              <a:hueOff val="0"/>
              <a:satOff val="0"/>
              <a:lumOff val="0"/>
              <a:alphaOff val="0"/>
              <a:shade val="33000"/>
              <a:alpha val="83000"/>
            </a:scheme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579024" y="2154662"/>
        <a:ext cx="561416" cy="179678"/>
      </dsp:txXfrm>
    </dsp:sp>
    <dsp:sp modelId="{8DD7219E-2204-45C4-9410-79EE6AD7B6DE}">
      <dsp:nvSpPr>
        <dsp:cNvPr id="0" name=""/>
        <dsp:cNvSpPr/>
      </dsp:nvSpPr>
      <dsp:spPr>
        <a:xfrm>
          <a:off x="1917056" y="2733420"/>
          <a:ext cx="1885351" cy="1484917"/>
        </a:xfrm>
        <a:prstGeom prst="ellipse">
          <a:avLst/>
        </a:prstGeom>
        <a:gradFill rotWithShape="0">
          <a:gsLst>
            <a:gs pos="0">
              <a:schemeClr val="accent3">
                <a:hueOff val="-5513091"/>
                <a:satOff val="8941"/>
                <a:lumOff val="66"/>
                <a:alphaOff val="0"/>
                <a:tint val="74000"/>
              </a:schemeClr>
            </a:gs>
            <a:gs pos="49000">
              <a:schemeClr val="accent3">
                <a:hueOff val="-5513091"/>
                <a:satOff val="8941"/>
                <a:lumOff val="66"/>
                <a:alphaOff val="0"/>
                <a:tint val="96000"/>
                <a:shade val="84000"/>
                <a:satMod val="110000"/>
              </a:schemeClr>
            </a:gs>
            <a:gs pos="49100">
              <a:schemeClr val="accent3">
                <a:hueOff val="-5513091"/>
                <a:satOff val="8941"/>
                <a:lumOff val="66"/>
                <a:alphaOff val="0"/>
                <a:shade val="55000"/>
                <a:satMod val="150000"/>
              </a:schemeClr>
            </a:gs>
            <a:gs pos="92000">
              <a:schemeClr val="accent3">
                <a:hueOff val="-5513091"/>
                <a:satOff val="8941"/>
                <a:lumOff val="66"/>
                <a:alphaOff val="0"/>
                <a:tint val="98000"/>
                <a:shade val="90000"/>
                <a:satMod val="128000"/>
              </a:schemeClr>
            </a:gs>
            <a:gs pos="100000">
              <a:schemeClr val="accent3">
                <a:hueOff val="-5513091"/>
                <a:satOff val="8941"/>
                <a:lumOff val="66"/>
                <a:alphaOff val="0"/>
                <a:tint val="90000"/>
                <a:shade val="97000"/>
                <a:satMod val="128000"/>
              </a:schemeClr>
            </a:gs>
          </a:gsLst>
          <a:lin ang="5400000" scaled="1"/>
        </a:gradFill>
        <a:ln>
          <a:noFill/>
        </a:ln>
        <a:effectLst>
          <a:outerShdw blurRad="39000" dist="25400" dir="5400000" rotWithShape="0">
            <a:schemeClr val="accent3">
              <a:hueOff val="-5513091"/>
              <a:satOff val="8941"/>
              <a:lumOff val="66"/>
              <a:alphaOff val="0"/>
              <a:shade val="33000"/>
              <a:alpha val="83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chemeClr val="tx1">
                  <a:lumMod val="95000"/>
                  <a:lumOff val="5000"/>
                </a:schemeClr>
              </a:solidFill>
            </a:rPr>
            <a:t>Physical Resources</a:t>
          </a:r>
        </a:p>
      </dsp:txBody>
      <dsp:txXfrm>
        <a:off x="2193159" y="2950881"/>
        <a:ext cx="1333145" cy="1049995"/>
      </dsp:txXfrm>
    </dsp:sp>
    <dsp:sp modelId="{A1352083-ACAA-451B-A1B4-6C12CF9DD343}">
      <dsp:nvSpPr>
        <dsp:cNvPr id="0" name=""/>
        <dsp:cNvSpPr/>
      </dsp:nvSpPr>
      <dsp:spPr>
        <a:xfrm>
          <a:off x="2477765" y="4325288"/>
          <a:ext cx="763934" cy="763934"/>
        </a:xfrm>
        <a:prstGeom prst="mathPlus">
          <a:avLst/>
        </a:prstGeom>
        <a:gradFill rotWithShape="0">
          <a:gsLst>
            <a:gs pos="0">
              <a:schemeClr val="accent3">
                <a:hueOff val="-8269636"/>
                <a:satOff val="13411"/>
                <a:lumOff val="98"/>
                <a:alphaOff val="0"/>
                <a:tint val="74000"/>
              </a:schemeClr>
            </a:gs>
            <a:gs pos="49000">
              <a:schemeClr val="accent3">
                <a:hueOff val="-8269636"/>
                <a:satOff val="13411"/>
                <a:lumOff val="98"/>
                <a:alphaOff val="0"/>
                <a:tint val="96000"/>
                <a:shade val="84000"/>
                <a:satMod val="110000"/>
              </a:schemeClr>
            </a:gs>
            <a:gs pos="49100">
              <a:schemeClr val="accent3">
                <a:hueOff val="-8269636"/>
                <a:satOff val="13411"/>
                <a:lumOff val="98"/>
                <a:alphaOff val="0"/>
                <a:shade val="55000"/>
                <a:satMod val="150000"/>
              </a:schemeClr>
            </a:gs>
            <a:gs pos="92000">
              <a:schemeClr val="accent3">
                <a:hueOff val="-8269636"/>
                <a:satOff val="13411"/>
                <a:lumOff val="98"/>
                <a:alphaOff val="0"/>
                <a:tint val="98000"/>
                <a:shade val="90000"/>
                <a:satMod val="128000"/>
              </a:schemeClr>
            </a:gs>
            <a:gs pos="100000">
              <a:schemeClr val="accent3">
                <a:hueOff val="-8269636"/>
                <a:satOff val="13411"/>
                <a:lumOff val="98"/>
                <a:alphaOff val="0"/>
                <a:tint val="90000"/>
                <a:shade val="97000"/>
                <a:satMod val="128000"/>
              </a:schemeClr>
            </a:gs>
          </a:gsLst>
          <a:lin ang="5400000" scaled="1"/>
        </a:gradFill>
        <a:ln>
          <a:noFill/>
        </a:ln>
        <a:effectLst>
          <a:outerShdw blurRad="39000" dist="25400" dir="5400000" rotWithShape="0">
            <a:schemeClr val="accent3">
              <a:hueOff val="-8269636"/>
              <a:satOff val="13411"/>
              <a:lumOff val="98"/>
              <a:alphaOff val="0"/>
              <a:shade val="33000"/>
              <a:alpha val="83000"/>
            </a:scheme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579024" y="4617416"/>
        <a:ext cx="561416" cy="179678"/>
      </dsp:txXfrm>
    </dsp:sp>
    <dsp:sp modelId="{F466E7F6-C187-4922-A5C8-132676CB508C}">
      <dsp:nvSpPr>
        <dsp:cNvPr id="0" name=""/>
        <dsp:cNvSpPr/>
      </dsp:nvSpPr>
      <dsp:spPr>
        <a:xfrm>
          <a:off x="2021234" y="5196174"/>
          <a:ext cx="1676994" cy="1507467"/>
        </a:xfrm>
        <a:prstGeom prst="ellipse">
          <a:avLst/>
        </a:prstGeom>
        <a:gradFill rotWithShape="0">
          <a:gsLst>
            <a:gs pos="0">
              <a:schemeClr val="accent3">
                <a:hueOff val="-11026182"/>
                <a:satOff val="17881"/>
                <a:lumOff val="131"/>
                <a:alphaOff val="0"/>
                <a:tint val="74000"/>
              </a:schemeClr>
            </a:gs>
            <a:gs pos="49000">
              <a:schemeClr val="accent3">
                <a:hueOff val="-11026182"/>
                <a:satOff val="17881"/>
                <a:lumOff val="131"/>
                <a:alphaOff val="0"/>
                <a:tint val="96000"/>
                <a:shade val="84000"/>
                <a:satMod val="110000"/>
              </a:schemeClr>
            </a:gs>
            <a:gs pos="49100">
              <a:schemeClr val="accent3">
                <a:hueOff val="-11026182"/>
                <a:satOff val="17881"/>
                <a:lumOff val="131"/>
                <a:alphaOff val="0"/>
                <a:shade val="55000"/>
                <a:satMod val="150000"/>
              </a:schemeClr>
            </a:gs>
            <a:gs pos="92000">
              <a:schemeClr val="accent3">
                <a:hueOff val="-11026182"/>
                <a:satOff val="17881"/>
                <a:lumOff val="131"/>
                <a:alphaOff val="0"/>
                <a:tint val="98000"/>
                <a:shade val="90000"/>
                <a:satMod val="128000"/>
              </a:schemeClr>
            </a:gs>
            <a:gs pos="100000">
              <a:schemeClr val="accent3">
                <a:hueOff val="-11026182"/>
                <a:satOff val="17881"/>
                <a:lumOff val="131"/>
                <a:alphaOff val="0"/>
                <a:tint val="90000"/>
                <a:shade val="97000"/>
                <a:satMod val="128000"/>
              </a:schemeClr>
            </a:gs>
          </a:gsLst>
          <a:lin ang="5400000" scaled="1"/>
        </a:gradFill>
        <a:ln>
          <a:noFill/>
        </a:ln>
        <a:effectLst>
          <a:outerShdw blurRad="39000" dist="25400" dir="5400000" rotWithShape="0">
            <a:schemeClr val="accent3">
              <a:hueOff val="-11026182"/>
              <a:satOff val="17881"/>
              <a:lumOff val="131"/>
              <a:alphaOff val="0"/>
              <a:shade val="33000"/>
              <a:alpha val="83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chemeClr val="tx1">
                  <a:lumMod val="95000"/>
                  <a:lumOff val="5000"/>
                </a:schemeClr>
              </a:solidFill>
            </a:rPr>
            <a:t>Human Resources</a:t>
          </a:r>
        </a:p>
      </dsp:txBody>
      <dsp:txXfrm>
        <a:off x="2266824" y="5416937"/>
        <a:ext cx="1185814" cy="1065941"/>
      </dsp:txXfrm>
    </dsp:sp>
    <dsp:sp modelId="{960F22C7-4AE3-4BBB-8B6B-AB329648BDE6}">
      <dsp:nvSpPr>
        <dsp:cNvPr id="0" name=""/>
        <dsp:cNvSpPr/>
      </dsp:nvSpPr>
      <dsp:spPr>
        <a:xfrm rot="21558740">
          <a:off x="3999986" y="3128222"/>
          <a:ext cx="418927" cy="489971"/>
        </a:xfrm>
        <a:prstGeom prst="rightArrow">
          <a:avLst>
            <a:gd name="adj1" fmla="val 60000"/>
            <a:gd name="adj2" fmla="val 50000"/>
          </a:avLst>
        </a:prstGeom>
        <a:gradFill rotWithShape="0">
          <a:gsLst>
            <a:gs pos="0">
              <a:schemeClr val="accent3">
                <a:hueOff val="-16539272"/>
                <a:satOff val="26822"/>
                <a:lumOff val="197"/>
                <a:alphaOff val="0"/>
                <a:tint val="74000"/>
              </a:schemeClr>
            </a:gs>
            <a:gs pos="49000">
              <a:schemeClr val="accent3">
                <a:hueOff val="-16539272"/>
                <a:satOff val="26822"/>
                <a:lumOff val="197"/>
                <a:alphaOff val="0"/>
                <a:tint val="96000"/>
                <a:shade val="84000"/>
                <a:satMod val="110000"/>
              </a:schemeClr>
            </a:gs>
            <a:gs pos="49100">
              <a:schemeClr val="accent3">
                <a:hueOff val="-16539272"/>
                <a:satOff val="26822"/>
                <a:lumOff val="197"/>
                <a:alphaOff val="0"/>
                <a:shade val="55000"/>
                <a:satMod val="150000"/>
              </a:schemeClr>
            </a:gs>
            <a:gs pos="92000">
              <a:schemeClr val="accent3">
                <a:hueOff val="-16539272"/>
                <a:satOff val="26822"/>
                <a:lumOff val="197"/>
                <a:alphaOff val="0"/>
                <a:tint val="98000"/>
                <a:shade val="90000"/>
                <a:satMod val="128000"/>
              </a:schemeClr>
            </a:gs>
            <a:gs pos="100000">
              <a:schemeClr val="accent3">
                <a:hueOff val="-16539272"/>
                <a:satOff val="26822"/>
                <a:lumOff val="197"/>
                <a:alphaOff val="0"/>
                <a:tint val="90000"/>
                <a:shade val="97000"/>
                <a:satMod val="128000"/>
              </a:schemeClr>
            </a:gs>
          </a:gsLst>
          <a:lin ang="5400000" scaled="1"/>
        </a:gradFill>
        <a:ln>
          <a:noFill/>
        </a:ln>
        <a:effectLst>
          <a:outerShdw blurRad="39000" dist="25400" dir="5400000" rotWithShape="0">
            <a:schemeClr val="accent3">
              <a:hueOff val="-16539272"/>
              <a:satOff val="26822"/>
              <a:lumOff val="197"/>
              <a:alphaOff val="0"/>
              <a:shade val="33000"/>
              <a:alpha val="83000"/>
            </a:scheme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999991" y="3226970"/>
        <a:ext cx="293249" cy="293983"/>
      </dsp:txXfrm>
    </dsp:sp>
    <dsp:sp modelId="{8CC3E4CE-5658-48B7-92E0-3CFD4D6F7DF7}">
      <dsp:nvSpPr>
        <dsp:cNvPr id="0" name=""/>
        <dsp:cNvSpPr/>
      </dsp:nvSpPr>
      <dsp:spPr>
        <a:xfrm>
          <a:off x="4592685" y="2035671"/>
          <a:ext cx="2634257" cy="2634257"/>
        </a:xfrm>
        <a:prstGeom prst="ellipse">
          <a:avLst/>
        </a:prstGeom>
        <a:gradFill rotWithShape="0">
          <a:gsLst>
            <a:gs pos="0">
              <a:schemeClr val="accent3">
                <a:hueOff val="-16539272"/>
                <a:satOff val="26822"/>
                <a:lumOff val="197"/>
                <a:alphaOff val="0"/>
                <a:tint val="74000"/>
              </a:schemeClr>
            </a:gs>
            <a:gs pos="49000">
              <a:schemeClr val="accent3">
                <a:hueOff val="-16539272"/>
                <a:satOff val="26822"/>
                <a:lumOff val="197"/>
                <a:alphaOff val="0"/>
                <a:tint val="96000"/>
                <a:shade val="84000"/>
                <a:satMod val="110000"/>
              </a:schemeClr>
            </a:gs>
            <a:gs pos="49100">
              <a:schemeClr val="accent3">
                <a:hueOff val="-16539272"/>
                <a:satOff val="26822"/>
                <a:lumOff val="197"/>
                <a:alphaOff val="0"/>
                <a:shade val="55000"/>
                <a:satMod val="150000"/>
              </a:schemeClr>
            </a:gs>
            <a:gs pos="92000">
              <a:schemeClr val="accent3">
                <a:hueOff val="-16539272"/>
                <a:satOff val="26822"/>
                <a:lumOff val="197"/>
                <a:alphaOff val="0"/>
                <a:tint val="98000"/>
                <a:shade val="90000"/>
                <a:satMod val="128000"/>
              </a:schemeClr>
            </a:gs>
            <a:gs pos="100000">
              <a:schemeClr val="accent3">
                <a:hueOff val="-16539272"/>
                <a:satOff val="26822"/>
                <a:lumOff val="197"/>
                <a:alphaOff val="0"/>
                <a:tint val="90000"/>
                <a:shade val="97000"/>
                <a:satMod val="128000"/>
              </a:schemeClr>
            </a:gs>
          </a:gsLst>
          <a:lin ang="5400000" scaled="1"/>
        </a:gradFill>
        <a:ln>
          <a:noFill/>
        </a:ln>
        <a:effectLst>
          <a:outerShdw blurRad="39000" dist="25400" dir="5400000" rotWithShape="0">
            <a:schemeClr val="accent3">
              <a:hueOff val="-16539272"/>
              <a:satOff val="26822"/>
              <a:lumOff val="197"/>
              <a:alphaOff val="0"/>
              <a:shade val="33000"/>
              <a:alpha val="83000"/>
            </a:scheme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tx1">
                  <a:lumMod val="95000"/>
                  <a:lumOff val="5000"/>
                </a:schemeClr>
              </a:solidFill>
            </a:rPr>
            <a:t>Organizational Goals</a:t>
          </a:r>
        </a:p>
      </dsp:txBody>
      <dsp:txXfrm>
        <a:off x="4978463" y="2421449"/>
        <a:ext cx="1862701" cy="1862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BE511-10FD-4D21-A690-9D0B6940B390}">
      <dsp:nvSpPr>
        <dsp:cNvPr id="0" name=""/>
        <dsp:cNvSpPr/>
      </dsp:nvSpPr>
      <dsp:spPr>
        <a:xfrm>
          <a:off x="1609963" y="263128"/>
          <a:ext cx="5222081" cy="1813560"/>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092620-454B-4F70-B16F-2D91A56865D6}">
      <dsp:nvSpPr>
        <dsp:cNvPr id="0" name=""/>
        <dsp:cNvSpPr/>
      </dsp:nvSpPr>
      <dsp:spPr>
        <a:xfrm>
          <a:off x="3723084" y="4703921"/>
          <a:ext cx="1012031" cy="647700"/>
        </a:xfrm>
        <a:prstGeom prst="downArrow">
          <a:avLst/>
        </a:prstGeom>
        <a:solidFill>
          <a:schemeClr val="accent4">
            <a:tint val="40000"/>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577ACE-0D0B-45DA-89DE-DDA373475E58}">
      <dsp:nvSpPr>
        <dsp:cNvPr id="0" name=""/>
        <dsp:cNvSpPr/>
      </dsp:nvSpPr>
      <dsp:spPr>
        <a:xfrm>
          <a:off x="1800224" y="5222081"/>
          <a:ext cx="4857750" cy="1214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n-US" sz="4400" kern="1200" dirty="0"/>
            <a:t>Scope of HRM</a:t>
          </a:r>
        </a:p>
      </dsp:txBody>
      <dsp:txXfrm>
        <a:off x="1800224" y="5222081"/>
        <a:ext cx="4857750" cy="1214437"/>
      </dsp:txXfrm>
    </dsp:sp>
    <dsp:sp modelId="{45B6B94F-C5DD-4FF4-933C-34D06547CB5D}">
      <dsp:nvSpPr>
        <dsp:cNvPr id="0" name=""/>
        <dsp:cNvSpPr/>
      </dsp:nvSpPr>
      <dsp:spPr>
        <a:xfrm>
          <a:off x="3508533" y="2216753"/>
          <a:ext cx="1821656" cy="1821656"/>
        </a:xfrm>
        <a:prstGeom prst="ellipse">
          <a:avLst/>
        </a:prstGeom>
        <a:solidFill>
          <a:schemeClr val="accent4">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t>Industrial Relation Aspect</a:t>
          </a:r>
          <a:endParaRPr lang="en-US" sz="1800" b="1" kern="1200" dirty="0"/>
        </a:p>
      </dsp:txBody>
      <dsp:txXfrm>
        <a:off x="3775308" y="2483528"/>
        <a:ext cx="1288106" cy="1288106"/>
      </dsp:txXfrm>
    </dsp:sp>
    <dsp:sp modelId="{800B47C8-AF63-4709-922F-3C978433751D}">
      <dsp:nvSpPr>
        <dsp:cNvPr id="0" name=""/>
        <dsp:cNvSpPr/>
      </dsp:nvSpPr>
      <dsp:spPr>
        <a:xfrm>
          <a:off x="2205037" y="850106"/>
          <a:ext cx="1821656" cy="1821656"/>
        </a:xfrm>
        <a:prstGeom prst="ellipse">
          <a:avLst/>
        </a:prstGeom>
        <a:solidFill>
          <a:schemeClr val="accent4">
            <a:hueOff val="70833"/>
            <a:satOff val="-11829"/>
            <a:lumOff val="-402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Welfare Aspect</a:t>
          </a:r>
        </a:p>
      </dsp:txBody>
      <dsp:txXfrm>
        <a:off x="2471812" y="1116881"/>
        <a:ext cx="1288106" cy="1288106"/>
      </dsp:txXfrm>
    </dsp:sp>
    <dsp:sp modelId="{9291A0D0-A951-4208-B196-6C79E751F0D9}">
      <dsp:nvSpPr>
        <dsp:cNvPr id="0" name=""/>
        <dsp:cNvSpPr/>
      </dsp:nvSpPr>
      <dsp:spPr>
        <a:xfrm>
          <a:off x="4067175" y="409670"/>
          <a:ext cx="1821656" cy="1821656"/>
        </a:xfrm>
        <a:prstGeom prst="ellipse">
          <a:avLst/>
        </a:prstGeom>
        <a:solidFill>
          <a:schemeClr val="accent4">
            <a:hueOff val="141666"/>
            <a:satOff val="-23659"/>
            <a:lumOff val="-8039"/>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t>Personnel Aspect</a:t>
          </a:r>
          <a:endParaRPr lang="en-US" sz="1800" b="1" kern="1200" dirty="0"/>
        </a:p>
      </dsp:txBody>
      <dsp:txXfrm>
        <a:off x="4333950" y="676445"/>
        <a:ext cx="1288106" cy="1288106"/>
      </dsp:txXfrm>
    </dsp:sp>
    <dsp:sp modelId="{C2D1E5D9-3EB4-4DFF-8CB8-CC1FEA0AB4CC}">
      <dsp:nvSpPr>
        <dsp:cNvPr id="0" name=""/>
        <dsp:cNvSpPr/>
      </dsp:nvSpPr>
      <dsp:spPr>
        <a:xfrm>
          <a:off x="1395412" y="40481"/>
          <a:ext cx="5667375" cy="4533900"/>
        </a:xfrm>
        <a:prstGeom prst="funnel">
          <a:avLst/>
        </a:prstGeom>
        <a:solidFill>
          <a:schemeClr val="lt1">
            <a:alpha val="40000"/>
            <a:hueOff val="0"/>
            <a:satOff val="0"/>
            <a:lumOff val="0"/>
            <a:alphaOff val="0"/>
          </a:schemeClr>
        </a:solidFill>
        <a:ln w="1143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53.35938" units="1/cm"/>
          <inkml:channelProperty channel="Y" name="resolution" value="53.33333" units="1/cm"/>
        </inkml:channelProperties>
      </inkml:inkSource>
      <inkml:timestamp xml:id="ts0" timeString="2022-10-22T04:42:12.210"/>
    </inkml:context>
    <inkml:brush xml:id="br0">
      <inkml:brushProperty name="width" value="0.03528" units="cm"/>
      <inkml:brushProperty name="height" value="0.03528" units="cm"/>
      <inkml:brushProperty name="color" value="#BFBFBF"/>
      <inkml:brushProperty name="fitToCurve" value="1"/>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53.35938" units="1/cm"/>
          <inkml:channelProperty channel="Y" name="resolution" value="53.33333" units="1/cm"/>
        </inkml:channelProperties>
      </inkml:inkSource>
      <inkml:timestamp xml:id="ts0" timeString="2022-10-22T04:43:32.312"/>
    </inkml:context>
    <inkml:brush xml:id="br0">
      <inkml:brushProperty name="width" value="0.05292" units="cm"/>
      <inkml:brushProperty name="height" value="0.05292" units="cm"/>
      <inkml:brushProperty name="color" value="#D8D8D8"/>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53938C-9B3A-43C9-A07F-9C9EAB43B0A1}" type="datetimeFigureOut">
              <a:rPr lang="en-US" smtClean="0"/>
              <a:pPr/>
              <a:t>10/14/2025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40F-D51B-4D6B-ACF6-D3F0939577CA}" type="slidenum">
              <a:rPr lang="en-US" smtClean="0"/>
              <a:pPr/>
              <a:t>‹#›</a:t>
            </a:fld>
            <a:endParaRPr lang="en-US"/>
          </a:p>
        </p:txBody>
      </p:sp>
    </p:spTree>
    <p:extLst>
      <p:ext uri="{BB962C8B-B14F-4D97-AF65-F5344CB8AC3E}">
        <p14:creationId xmlns:p14="http://schemas.microsoft.com/office/powerpoint/2010/main" val="3320439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2440F-D51B-4D6B-ACF6-D3F0939577CA}" type="slidenum">
              <a:rPr lang="en-US" smtClean="0"/>
              <a:pPr/>
              <a:t>1</a:t>
            </a:fld>
            <a:endParaRPr lang="en-US"/>
          </a:p>
        </p:txBody>
      </p:sp>
    </p:spTree>
    <p:extLst>
      <p:ext uri="{BB962C8B-B14F-4D97-AF65-F5344CB8AC3E}">
        <p14:creationId xmlns:p14="http://schemas.microsoft.com/office/powerpoint/2010/main" val="2610461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2440F-D51B-4D6B-ACF6-D3F0939577CA}" type="slidenum">
              <a:rPr lang="en-US" smtClean="0"/>
              <a:pPr/>
              <a:t>13</a:t>
            </a:fld>
            <a:endParaRPr lang="en-US"/>
          </a:p>
        </p:txBody>
      </p:sp>
    </p:spTree>
    <p:extLst>
      <p:ext uri="{BB962C8B-B14F-4D97-AF65-F5344CB8AC3E}">
        <p14:creationId xmlns:p14="http://schemas.microsoft.com/office/powerpoint/2010/main" val="2868164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2440F-D51B-4D6B-ACF6-D3F0939577CA}" type="slidenum">
              <a:rPr lang="en-US" smtClean="0"/>
              <a:pPr/>
              <a:t>15</a:t>
            </a:fld>
            <a:endParaRPr lang="en-US"/>
          </a:p>
        </p:txBody>
      </p:sp>
    </p:spTree>
    <p:extLst>
      <p:ext uri="{BB962C8B-B14F-4D97-AF65-F5344CB8AC3E}">
        <p14:creationId xmlns:p14="http://schemas.microsoft.com/office/powerpoint/2010/main" val="2532373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2440F-D51B-4D6B-ACF6-D3F0939577CA}" type="slidenum">
              <a:rPr lang="en-US" smtClean="0"/>
              <a:pPr/>
              <a:t>65</a:t>
            </a:fld>
            <a:endParaRPr lang="en-US"/>
          </a:p>
        </p:txBody>
      </p:sp>
    </p:spTree>
    <p:extLst>
      <p:ext uri="{BB962C8B-B14F-4D97-AF65-F5344CB8AC3E}">
        <p14:creationId xmlns:p14="http://schemas.microsoft.com/office/powerpoint/2010/main" val="385524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2440F-D51B-4D6B-ACF6-D3F0939577CA}" type="slidenum">
              <a:rPr lang="en-US" smtClean="0"/>
              <a:pPr/>
              <a:t>3</a:t>
            </a:fld>
            <a:endParaRPr lang="en-US"/>
          </a:p>
        </p:txBody>
      </p:sp>
    </p:spTree>
    <p:extLst>
      <p:ext uri="{BB962C8B-B14F-4D97-AF65-F5344CB8AC3E}">
        <p14:creationId xmlns:p14="http://schemas.microsoft.com/office/powerpoint/2010/main" val="848567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Organizations are composed of people and these people represent one of the organizations most valuable assets. But the resource is seldom given any importance because the organization does not own people</a:t>
            </a:r>
            <a:r>
              <a:rPr lang="en-US" baseline="0" dirty="0"/>
              <a:t> like its other capital and physical assets.</a:t>
            </a:r>
            <a:endParaRPr lang="en-US" dirty="0"/>
          </a:p>
        </p:txBody>
      </p:sp>
      <p:sp>
        <p:nvSpPr>
          <p:cNvPr id="4" name="Slide Number Placeholder 3"/>
          <p:cNvSpPr>
            <a:spLocks noGrp="1"/>
          </p:cNvSpPr>
          <p:nvPr>
            <p:ph type="sldNum" sz="quarter" idx="10"/>
          </p:nvPr>
        </p:nvSpPr>
        <p:spPr/>
        <p:txBody>
          <a:bodyPr/>
          <a:lstStyle/>
          <a:p>
            <a:fld id="{94E2440F-D51B-4D6B-ACF6-D3F0939577CA}"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4E2440F-D51B-4D6B-ACF6-D3F0939577CA}"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u="none" kern="1200" dirty="0">
                <a:solidFill>
                  <a:schemeClr val="tx1"/>
                </a:solidFill>
                <a:latin typeface="+mn-lt"/>
                <a:ea typeface="+mn-ea"/>
                <a:cs typeface="+mn-cs"/>
              </a:rPr>
              <a:t>Frederick Winslow Taylor (March 20, 1856 – March 21, 1915).</a:t>
            </a:r>
            <a:r>
              <a:rPr lang="en-US" sz="1200" b="0" u="none" kern="1200" baseline="30000" dirty="0">
                <a:solidFill>
                  <a:schemeClr val="tx1"/>
                </a:solidFill>
                <a:latin typeface="+mn-lt"/>
                <a:ea typeface="+mn-ea"/>
                <a:cs typeface="+mn-cs"/>
              </a:rPr>
              <a:t> </a:t>
            </a:r>
            <a:r>
              <a:rPr lang="en-US" sz="1200" b="0" u="none" kern="1200" baseline="0" dirty="0">
                <a:solidFill>
                  <a:schemeClr val="tx1"/>
                </a:solidFill>
                <a:latin typeface="+mn-lt"/>
                <a:ea typeface="+mn-ea"/>
                <a:cs typeface="+mn-cs"/>
              </a:rPr>
              <a:t> He </a:t>
            </a:r>
            <a:r>
              <a:rPr lang="en-US" sz="1200" b="0" u="none" kern="1200" dirty="0">
                <a:solidFill>
                  <a:schemeClr val="tx1"/>
                </a:solidFill>
                <a:latin typeface="+mn-lt"/>
                <a:ea typeface="+mn-ea"/>
                <a:cs typeface="+mn-cs"/>
              </a:rPr>
              <a:t>was an American mechanical engineer who sought to improve industrial efficiency</a:t>
            </a:r>
            <a:r>
              <a:rPr lang="en-US" sz="1200" b="0" u="none" kern="1200" baseline="30000" dirty="0">
                <a:solidFill>
                  <a:schemeClr val="tx1"/>
                </a:solidFill>
                <a:latin typeface="+mn-lt"/>
                <a:ea typeface="+mn-ea"/>
                <a:cs typeface="+mn-cs"/>
              </a:rPr>
              <a:t>.</a:t>
            </a:r>
            <a:r>
              <a:rPr lang="en-US" sz="1200" b="0" u="none" kern="1200" dirty="0">
                <a:solidFill>
                  <a:schemeClr val="tx1"/>
                </a:solidFill>
                <a:latin typeface="+mn-lt"/>
                <a:ea typeface="+mn-ea"/>
                <a:cs typeface="+mn-cs"/>
              </a:rPr>
              <a:t> He is regarded as the father of scientific management and was one of the first management consultants</a:t>
            </a:r>
            <a:endParaRPr lang="en-US" b="0" u="none" dirty="0">
              <a:solidFill>
                <a:schemeClr val="tx1"/>
              </a:solidFill>
            </a:endParaRPr>
          </a:p>
        </p:txBody>
      </p:sp>
      <p:sp>
        <p:nvSpPr>
          <p:cNvPr id="4" name="Slide Number Placeholder 3"/>
          <p:cNvSpPr>
            <a:spLocks noGrp="1"/>
          </p:cNvSpPr>
          <p:nvPr>
            <p:ph type="sldNum" sz="quarter" idx="10"/>
          </p:nvPr>
        </p:nvSpPr>
        <p:spPr/>
        <p:txBody>
          <a:bodyPr/>
          <a:lstStyle/>
          <a:p>
            <a:fld id="{94E2440F-D51B-4D6B-ACF6-D3F0939577C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2440F-D51B-4D6B-ACF6-D3F0939577CA}" type="slidenum">
              <a:rPr lang="en-US" smtClean="0"/>
              <a:pPr/>
              <a:t>8</a:t>
            </a:fld>
            <a:endParaRPr lang="en-US"/>
          </a:p>
        </p:txBody>
      </p:sp>
    </p:spTree>
    <p:extLst>
      <p:ext uri="{BB962C8B-B14F-4D97-AF65-F5344CB8AC3E}">
        <p14:creationId xmlns:p14="http://schemas.microsoft.com/office/powerpoint/2010/main" val="338965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2440F-D51B-4D6B-ACF6-D3F0939577CA}" type="slidenum">
              <a:rPr lang="en-US" smtClean="0"/>
              <a:pPr/>
              <a:t>9</a:t>
            </a:fld>
            <a:endParaRPr lang="en-US"/>
          </a:p>
        </p:txBody>
      </p:sp>
    </p:spTree>
    <p:extLst>
      <p:ext uri="{BB962C8B-B14F-4D97-AF65-F5344CB8AC3E}">
        <p14:creationId xmlns:p14="http://schemas.microsoft.com/office/powerpoint/2010/main" val="1457306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2440F-D51B-4D6B-ACF6-D3F0939577CA}" type="slidenum">
              <a:rPr lang="en-US" smtClean="0"/>
              <a:pPr/>
              <a:t>10</a:t>
            </a:fld>
            <a:endParaRPr lang="en-US"/>
          </a:p>
        </p:txBody>
      </p:sp>
    </p:spTree>
    <p:extLst>
      <p:ext uri="{BB962C8B-B14F-4D97-AF65-F5344CB8AC3E}">
        <p14:creationId xmlns:p14="http://schemas.microsoft.com/office/powerpoint/2010/main" val="3371480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2440F-D51B-4D6B-ACF6-D3F0939577CA}" type="slidenum">
              <a:rPr lang="en-US" smtClean="0"/>
              <a:pPr/>
              <a:t>11</a:t>
            </a:fld>
            <a:endParaRPr lang="en-US"/>
          </a:p>
        </p:txBody>
      </p:sp>
    </p:spTree>
    <p:extLst>
      <p:ext uri="{BB962C8B-B14F-4D97-AF65-F5344CB8AC3E}">
        <p14:creationId xmlns:p14="http://schemas.microsoft.com/office/powerpoint/2010/main" val="3712975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1D8BD707-D9CF-40AE-B4C6-C98DA3205C09}" type="datetimeFigureOut">
              <a:rPr lang="en-US" smtClean="0"/>
              <a:pPr/>
              <a:t>10/14/2025</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kumimoji="0"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p>
            <a:fld id="{1D8BD707-D9CF-40AE-B4C6-C98DA3205C09}" type="datetimeFigureOut">
              <a:rPr lang="en-US" smtClean="0"/>
              <a:pPr/>
              <a:t>10/14/2025</a:t>
            </a:fld>
            <a:endParaRPr lang="en-US"/>
          </a:p>
        </p:txBody>
      </p:sp>
      <p:sp>
        <p:nvSpPr>
          <p:cNvPr id="5" name="Footer Placeholder 4"/>
          <p:cNvSpPr>
            <a:spLocks noGrp="1"/>
          </p:cNvSpPr>
          <p:nvPr>
            <p:ph type="ftr" sz="quarter" idx="11"/>
          </p:nvPr>
        </p:nvSpPr>
        <p:spPr>
          <a:xfrm>
            <a:off x="457200" y="6556248"/>
            <a:ext cx="3657600" cy="228600"/>
          </a:xfrm>
        </p:spPr>
        <p:txBody>
          <a:bodyPr/>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1D8BD707-D9CF-40AE-B4C6-C98DA3205C09}" type="datetimeFigureOut">
              <a:rPr lang="en-US" smtClean="0"/>
              <a:pPr/>
              <a:t>10/14/2025</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1D8BD707-D9CF-40AE-B4C6-C98DA3205C09}" type="datetimeFigureOut">
              <a:rPr lang="en-US" smtClean="0"/>
              <a:pPr/>
              <a:t>10/14/2025</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en-US"/>
              <a:t>Click to edit Master title style</a:t>
            </a:r>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1D8BD707-D9CF-40AE-B4C6-C98DA3205C09}" type="datetimeFigureOut">
              <a:rPr lang="en-US" smtClean="0"/>
              <a:pPr/>
              <a:t>10/14/2025</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customXml" Target="../ink/ink2.xml"/><Relationship Id="rId4" Type="http://schemas.openxmlformats.org/officeDocument/2006/relationships/image" Target="../media/image6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hibob.com/guides/workforce-planning-process/" TargetMode="External"/><Relationship Id="rId2" Type="http://schemas.openxmlformats.org/officeDocument/2006/relationships/hyperlink" Target="https://www.britannica.com/topic/allocation-of-resources" TargetMode="External"/><Relationship Id="rId1" Type="http://schemas.openxmlformats.org/officeDocument/2006/relationships/slideLayout" Target="../slideLayouts/slideLayout2.xml"/><Relationship Id="rId4" Type="http://schemas.openxmlformats.org/officeDocument/2006/relationships/hyperlink" Target="https://www.hibob.com/hr-glossary/employee-development/"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8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0" y="4953000"/>
            <a:ext cx="4343400" cy="523220"/>
          </a:xfrm>
          <a:prstGeom prst="rect">
            <a:avLst/>
          </a:prstGeom>
          <a:noFill/>
        </p:spPr>
        <p:txBody>
          <a:bodyPr wrap="square" rtlCol="0">
            <a:spAutoFit/>
          </a:bodyPr>
          <a:lstStyle/>
          <a:p>
            <a:pPr algn="ctr"/>
            <a:r>
              <a:rPr lang="en-US" sz="2800" b="1" dirty="0">
                <a:solidFill>
                  <a:srgbClr val="FF9933"/>
                </a:solidFill>
              </a:rPr>
              <a:t>KVLN Pavan Kumar</a:t>
            </a:r>
          </a:p>
        </p:txBody>
      </p:sp>
      <p:sp>
        <p:nvSpPr>
          <p:cNvPr id="6" name="TextBox 5"/>
          <p:cNvSpPr txBox="1"/>
          <p:nvPr/>
        </p:nvSpPr>
        <p:spPr>
          <a:xfrm>
            <a:off x="762000" y="3635514"/>
            <a:ext cx="7848600" cy="707886"/>
          </a:xfrm>
          <a:prstGeom prst="rect">
            <a:avLst/>
          </a:prstGeom>
          <a:noFill/>
        </p:spPr>
        <p:txBody>
          <a:bodyPr wrap="square" rtlCol="0">
            <a:spAutoFit/>
          </a:bodyPr>
          <a:lstStyle/>
          <a:p>
            <a:pPr algn="ctr"/>
            <a:r>
              <a:rPr lang="en-US" sz="4000" dirty="0">
                <a:solidFill>
                  <a:srgbClr val="C00000"/>
                </a:solidFill>
              </a:rPr>
              <a:t>IV- B.Tech (I-Semester) CSBS</a:t>
            </a:r>
          </a:p>
        </p:txBody>
      </p:sp>
      <p:pic>
        <p:nvPicPr>
          <p:cNvPr id="50178" name="Picture 2" descr="Hrm Images – Browse 38,345 Stock Photos, Vectors, and Video | Adobe Stock"/>
          <p:cNvPicPr>
            <a:picLocks noChangeAspect="1" noChangeArrowheads="1"/>
          </p:cNvPicPr>
          <p:nvPr/>
        </p:nvPicPr>
        <p:blipFill>
          <a:blip r:embed="rId3" cstate="print"/>
          <a:srcRect/>
          <a:stretch>
            <a:fillRect/>
          </a:stretch>
        </p:blipFill>
        <p:spPr bwMode="auto">
          <a:xfrm>
            <a:off x="152400" y="1295400"/>
            <a:ext cx="8839200" cy="5334000"/>
          </a:xfrm>
          <a:prstGeom prst="rect">
            <a:avLst/>
          </a:prstGeom>
          <a:noFill/>
        </p:spPr>
      </p:pic>
      <p:sp>
        <p:nvSpPr>
          <p:cNvPr id="8" name="TextBox 7"/>
          <p:cNvSpPr txBox="1"/>
          <p:nvPr/>
        </p:nvSpPr>
        <p:spPr>
          <a:xfrm>
            <a:off x="152400" y="152400"/>
            <a:ext cx="8839200" cy="1200329"/>
          </a:xfrm>
          <a:prstGeom prst="rect">
            <a:avLst/>
          </a:prstGeom>
          <a:solidFill>
            <a:srgbClr val="92D05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4400" b="1" dirty="0">
                <a:solidFill>
                  <a:schemeClr val="bg1">
                    <a:lumMod val="95000"/>
                  </a:schemeClr>
                </a:solidFill>
              </a:rPr>
              <a:t>IV-B.Tech (I-Semester) CSBS</a:t>
            </a:r>
          </a:p>
          <a:p>
            <a:pPr algn="ctr"/>
            <a:r>
              <a:rPr lang="en-US" sz="2800" b="1" dirty="0">
                <a:solidFill>
                  <a:srgbClr val="002060"/>
                </a:solidFill>
              </a:rPr>
              <a:t>Course Coordinator: KVLN Pavan Kumar</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228600"/>
          <a:ext cx="8458200" cy="647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Chapter 7: Service Breakdowns and Service Recovery - ppt video online  download"/>
          <p:cNvPicPr>
            <a:picLocks noChangeAspect="1" noChangeArrowheads="1"/>
          </p:cNvPicPr>
          <p:nvPr/>
        </p:nvPicPr>
        <p:blipFill>
          <a:blip r:embed="rId2" cstate="print"/>
          <a:srcRect r="8368" b="23333"/>
          <a:stretch>
            <a:fillRect/>
          </a:stretch>
        </p:blipFill>
        <p:spPr bwMode="auto">
          <a:xfrm>
            <a:off x="307975" y="533401"/>
            <a:ext cx="8378825" cy="59436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2" name="Picture 8" descr="Human Resource Management Syllabus (MBA – 203) - ppt download"/>
          <p:cNvPicPr>
            <a:picLocks noChangeAspect="1" noChangeArrowheads="1"/>
          </p:cNvPicPr>
          <p:nvPr/>
        </p:nvPicPr>
        <p:blipFill>
          <a:blip r:embed="rId3" cstate="print"/>
          <a:srcRect/>
          <a:stretch>
            <a:fillRect/>
          </a:stretch>
        </p:blipFill>
        <p:spPr bwMode="auto">
          <a:xfrm>
            <a:off x="76200" y="457200"/>
            <a:ext cx="8610600" cy="61722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AutoShape 4" descr="NTA-UGC-NET &amp; SET Exams - Human Resource Management- Nature and  Objectives(in Hindi) Offered by Unacade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6134" name="AutoShape 6" descr="NTA-UGC-NET &amp; SET Exams - Scope/ Objectives/ Importance of HRM (in Hindi)  Offered by Unacade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6136" name="AutoShape 8" descr="NTA-UGC-NET &amp; SET Exams - Scope/ Objectives/ Importance of HRM (in Hindi)  Offered by Unacade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6138" name="AutoShape 10" descr="NTA-UGC-NET &amp; SET Exams - Scope/ Objectives/ Importance of HRM (in Hindi)  Offered by Unacade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6140" name="AutoShape 12" descr="NTA-UGC-NET &amp; SET Exams - Human Resource Management- Nature and  Objectives(in Hindi) Offered by Unacade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6142" name="Picture 14" descr="Human Resource Management Syllabus (MBA – 203) - ppt download"/>
          <p:cNvPicPr>
            <a:picLocks noChangeAspect="1" noChangeArrowheads="1"/>
          </p:cNvPicPr>
          <p:nvPr/>
        </p:nvPicPr>
        <p:blipFill>
          <a:blip r:embed="rId2" cstate="print">
            <a:duotone>
              <a:prstClr val="black"/>
              <a:srgbClr val="D9C3A5">
                <a:tint val="50000"/>
                <a:satMod val="180000"/>
              </a:srgbClr>
            </a:duotone>
            <a:lum bright="7000" contrast="-11000"/>
          </a:blip>
          <a:srcRect/>
          <a:stretch>
            <a:fillRect/>
          </a:stretch>
        </p:blipFill>
        <p:spPr bwMode="auto">
          <a:xfrm>
            <a:off x="152400" y="533400"/>
            <a:ext cx="8531225" cy="60960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Picture 6" descr="Human Resource Management Syllabus (MBA – 203) - ppt download"/>
          <p:cNvPicPr>
            <a:picLocks noChangeAspect="1" noChangeArrowheads="1"/>
          </p:cNvPicPr>
          <p:nvPr/>
        </p:nvPicPr>
        <p:blipFill>
          <a:blip r:embed="rId3" cstate="print">
            <a:duotone>
              <a:prstClr val="black"/>
              <a:schemeClr val="tx2">
                <a:tint val="45000"/>
                <a:satMod val="400000"/>
              </a:schemeClr>
            </a:duotone>
            <a:lum contrast="-1000"/>
          </a:blip>
          <a:srcRect/>
          <a:stretch>
            <a:fillRect/>
          </a:stretch>
        </p:blipFill>
        <p:spPr bwMode="auto">
          <a:xfrm>
            <a:off x="152400" y="228600"/>
            <a:ext cx="8763000" cy="6477000"/>
          </a:xfrm>
          <a:prstGeom prst="rect">
            <a:avLst/>
          </a:prstGeom>
          <a:solidFill>
            <a:srgbClr val="3333FF"/>
          </a:solid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What is Human Resource Management (HRM)? Nature, Objectives, Functions,  Importance, Challenges - The Investors Book"/>
          <p:cNvPicPr>
            <a:picLocks noChangeAspect="1" noChangeArrowheads="1"/>
          </p:cNvPicPr>
          <p:nvPr/>
        </p:nvPicPr>
        <p:blipFill>
          <a:blip r:embed="rId2" cstate="print"/>
          <a:srcRect/>
          <a:stretch>
            <a:fillRect/>
          </a:stretch>
        </p:blipFill>
        <p:spPr bwMode="auto">
          <a:xfrm>
            <a:off x="152400" y="1752600"/>
            <a:ext cx="8839200" cy="5029200"/>
          </a:xfrm>
          <a:prstGeom prst="rect">
            <a:avLst/>
          </a:prstGeom>
          <a:noFill/>
        </p:spPr>
      </p:pic>
      <p:pic>
        <p:nvPicPr>
          <p:cNvPr id="177156" name="Picture 4" descr="Assignment and Homework Help in Business, Management and Dissertation:  Emerging Issues in HRM (Human Resource Management)"/>
          <p:cNvPicPr>
            <a:picLocks noChangeAspect="1" noChangeArrowheads="1"/>
          </p:cNvPicPr>
          <p:nvPr/>
        </p:nvPicPr>
        <p:blipFill>
          <a:blip r:embed="rId3" cstate="print"/>
          <a:srcRect t="1786" b="3572"/>
          <a:stretch>
            <a:fillRect/>
          </a:stretch>
        </p:blipFill>
        <p:spPr bwMode="auto">
          <a:xfrm>
            <a:off x="152401" y="192087"/>
            <a:ext cx="8839200" cy="1560513"/>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153400" cy="762000"/>
          </a:xfrm>
        </p:spPr>
        <p:txBody>
          <a:bodyPr>
            <a:normAutofit fontScale="90000"/>
          </a:bodyPr>
          <a:lstStyle/>
          <a:p>
            <a:r>
              <a:rPr lang="en-US" dirty="0">
                <a:solidFill>
                  <a:srgbClr val="C00000"/>
                </a:solidFill>
              </a:rPr>
              <a:t>Policies, Principles and Procedures</a:t>
            </a:r>
          </a:p>
        </p:txBody>
      </p:sp>
      <p:sp>
        <p:nvSpPr>
          <p:cNvPr id="3" name="Content Placeholder 2"/>
          <p:cNvSpPr>
            <a:spLocks noGrp="1"/>
          </p:cNvSpPr>
          <p:nvPr>
            <p:ph idx="1"/>
          </p:nvPr>
        </p:nvSpPr>
        <p:spPr>
          <a:xfrm>
            <a:off x="304800" y="1447800"/>
            <a:ext cx="6934200" cy="4343400"/>
          </a:xfrm>
        </p:spPr>
        <p:txBody>
          <a:bodyPr>
            <a:normAutofit/>
          </a:bodyPr>
          <a:lstStyle/>
          <a:p>
            <a:pPr algn="just"/>
            <a:r>
              <a:rPr lang="en-US" dirty="0"/>
              <a:t>Policy : A plan of action.. A statement of action committing management to a general course of action.</a:t>
            </a:r>
          </a:p>
          <a:p>
            <a:pPr algn="just"/>
            <a:r>
              <a:rPr lang="en-US" dirty="0"/>
              <a:t>Principle: Fundamental truth established by research, investigation and analysis….guide the managers in formulating policies, programs and procedures.</a:t>
            </a:r>
          </a:p>
          <a:p>
            <a:pPr algn="just"/>
            <a:r>
              <a:rPr lang="en-US" dirty="0"/>
              <a:t>Procedures: a method for carrying out a policy….</a:t>
            </a:r>
          </a:p>
        </p:txBody>
      </p:sp>
      <p:pic>
        <p:nvPicPr>
          <p:cNvPr id="1026" name="Picture 2" descr="C:\Users\HP\Desktop\policy.jpg"/>
          <p:cNvPicPr>
            <a:picLocks noChangeAspect="1" noChangeArrowheads="1"/>
          </p:cNvPicPr>
          <p:nvPr/>
        </p:nvPicPr>
        <p:blipFill>
          <a:blip r:embed="rId3" cstate="print"/>
          <a:srcRect/>
          <a:stretch>
            <a:fillRect/>
          </a:stretch>
        </p:blipFill>
        <p:spPr bwMode="auto">
          <a:xfrm>
            <a:off x="7391400" y="2057400"/>
            <a:ext cx="1752600" cy="30480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35846"/>
            <a:ext cx="7239000" cy="6247864"/>
          </a:xfrm>
          <a:prstGeom prst="rect">
            <a:avLst/>
          </a:prstGeom>
          <a:solidFill>
            <a:schemeClr val="accent3">
              <a:lumMod val="20000"/>
              <a:lumOff val="80000"/>
            </a:schemeClr>
          </a:solidFill>
        </p:spPr>
        <p:txBody>
          <a:bodyPr wrap="square">
            <a:spAutoFit/>
          </a:bodyPr>
          <a:lstStyle/>
          <a:p>
            <a:pPr marL="457200" indent="-457200">
              <a:buFont typeface="+mj-lt"/>
              <a:buAutoNum type="arabicPeriod"/>
            </a:pPr>
            <a:r>
              <a:rPr lang="en-US" sz="2000" b="1" dirty="0"/>
              <a:t>Equal Opportunities Policy;</a:t>
            </a:r>
            <a:r>
              <a:rPr lang="en-US" sz="2000" dirty="0"/>
              <a:t> Discrimination in labor laws and being compliant with the laws.</a:t>
            </a:r>
            <a:br>
              <a:rPr lang="en-US" sz="2000" dirty="0"/>
            </a:br>
            <a:endParaRPr lang="en-US" sz="2000" dirty="0"/>
          </a:p>
          <a:p>
            <a:pPr marL="457200" indent="-457200">
              <a:buFont typeface="+mj-lt"/>
              <a:buAutoNum type="arabicPeriod"/>
            </a:pPr>
            <a:r>
              <a:rPr lang="en-US" sz="2000" b="1" dirty="0"/>
              <a:t>Recruiting and Hiring.</a:t>
            </a:r>
            <a:endParaRPr lang="en-US" sz="2000" dirty="0"/>
          </a:p>
          <a:p>
            <a:pPr marL="457200" indent="-457200">
              <a:buFont typeface="+mj-lt"/>
              <a:buAutoNum type="arabicPeriod"/>
            </a:pPr>
            <a:r>
              <a:rPr lang="en-US" sz="2000" b="1" dirty="0"/>
              <a:t>Termination and Off boarding;</a:t>
            </a:r>
            <a:r>
              <a:rPr lang="en-US" sz="2000" dirty="0"/>
              <a:t> At-will employment clause and any exceptions.</a:t>
            </a:r>
          </a:p>
          <a:p>
            <a:pPr marL="457200" indent="-457200">
              <a:buFont typeface="+mj-lt"/>
              <a:buAutoNum type="arabicPeriod"/>
            </a:pPr>
            <a:r>
              <a:rPr lang="en-US" sz="2000" b="1" dirty="0"/>
              <a:t>Salaries and Bonuses.</a:t>
            </a:r>
            <a:endParaRPr lang="en-US" sz="2000" dirty="0"/>
          </a:p>
          <a:p>
            <a:pPr marL="457200" indent="-457200">
              <a:buFont typeface="+mj-lt"/>
              <a:buAutoNum type="arabicPeriod"/>
            </a:pPr>
            <a:r>
              <a:rPr lang="en-US" sz="2000" b="1" dirty="0"/>
              <a:t>Performance Appraisals.</a:t>
            </a:r>
            <a:endParaRPr lang="en-US" sz="2000" dirty="0"/>
          </a:p>
          <a:p>
            <a:pPr marL="457200" indent="-457200">
              <a:buFont typeface="+mj-lt"/>
              <a:buAutoNum type="arabicPeriod"/>
            </a:pPr>
            <a:r>
              <a:rPr lang="en-US" sz="2000" b="1" dirty="0"/>
              <a:t>Safety.</a:t>
            </a:r>
            <a:endParaRPr lang="en-US" sz="2000" dirty="0"/>
          </a:p>
          <a:p>
            <a:pPr marL="457200" indent="-457200">
              <a:buFont typeface="+mj-lt"/>
              <a:buAutoNum type="arabicPeriod"/>
            </a:pPr>
            <a:r>
              <a:rPr lang="en-US" sz="2000" b="1" dirty="0"/>
              <a:t>Codes of Conduct:</a:t>
            </a:r>
            <a:r>
              <a:rPr lang="en-US" sz="2000" dirty="0"/>
              <a:t> Sexual harassment, dress code, substance abuse; drug testing.</a:t>
            </a:r>
          </a:p>
          <a:p>
            <a:pPr marL="457200" indent="-457200">
              <a:buFont typeface="+mj-lt"/>
              <a:buAutoNum type="arabicPeriod"/>
            </a:pPr>
            <a:r>
              <a:rPr lang="en-US" sz="2000" b="1" dirty="0"/>
              <a:t>Scheduling;</a:t>
            </a:r>
            <a:r>
              <a:rPr lang="en-US" sz="2000" dirty="0"/>
              <a:t> Lunch periods and other breaks.</a:t>
            </a:r>
          </a:p>
          <a:p>
            <a:pPr marL="457200" indent="-457200">
              <a:buFont typeface="+mj-lt"/>
              <a:buAutoNum type="arabicPeriod"/>
            </a:pPr>
            <a:r>
              <a:rPr lang="en-US" sz="2000" b="1" dirty="0"/>
              <a:t>Benefits:</a:t>
            </a:r>
            <a:r>
              <a:rPr lang="en-US" sz="2000" dirty="0"/>
              <a:t> Vacations, holidays and sick time; health insurance; family leave</a:t>
            </a:r>
          </a:p>
          <a:p>
            <a:pPr marL="457200" indent="-457200">
              <a:buFont typeface="+mj-lt"/>
              <a:buAutoNum type="arabicPeriod"/>
            </a:pPr>
            <a:r>
              <a:rPr lang="en-US" sz="2000" b="1" dirty="0"/>
              <a:t>Use of Company Tools and Equipment:</a:t>
            </a:r>
            <a:r>
              <a:rPr lang="en-US" sz="2000" dirty="0"/>
              <a:t> Email and internet use.</a:t>
            </a:r>
          </a:p>
          <a:p>
            <a:pPr marL="457200" indent="-457200">
              <a:buFont typeface="+mj-lt"/>
              <a:buAutoNum type="arabicPeriod"/>
            </a:pPr>
            <a:r>
              <a:rPr lang="en-US" sz="2000" b="1" dirty="0"/>
              <a:t>Conflict of Interest Statement.</a:t>
            </a:r>
            <a:endParaRPr lang="en-US" sz="2000" dirty="0"/>
          </a:p>
          <a:p>
            <a:pPr marL="457200" indent="-457200">
              <a:buFont typeface="+mj-lt"/>
              <a:buAutoNum type="arabicPeriod"/>
            </a:pPr>
            <a:r>
              <a:rPr lang="en-US" sz="2000" b="1" dirty="0"/>
              <a:t>Confidentiality Agreement.</a:t>
            </a:r>
            <a:endParaRPr lang="en-US" sz="2000" dirty="0"/>
          </a:p>
          <a:p>
            <a:pPr marL="457200" indent="-457200">
              <a:buFont typeface="+mj-lt"/>
              <a:buAutoNum type="arabicPeriod"/>
            </a:pPr>
            <a:r>
              <a:rPr lang="en-US" sz="2000" b="1" dirty="0"/>
              <a:t>Grievances.</a:t>
            </a:r>
            <a:endParaRPr lang="en-US" sz="2000" dirty="0"/>
          </a:p>
          <a:p>
            <a:pPr marL="457200" indent="-457200">
              <a:buFont typeface="+mj-lt"/>
              <a:buAutoNum type="arabicPeriod"/>
            </a:pPr>
            <a:r>
              <a:rPr lang="en-US" sz="2000" b="1" dirty="0"/>
              <a:t>Disciplinary Actions.</a:t>
            </a: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ecture 1 Human Resource Management Practices - ppt video online download"/>
          <p:cNvPicPr>
            <a:picLocks noChangeAspect="1" noChangeArrowheads="1"/>
          </p:cNvPicPr>
          <p:nvPr/>
        </p:nvPicPr>
        <p:blipFill>
          <a:blip r:embed="rId2" cstate="print"/>
          <a:srcRect t="4938" b="6173"/>
          <a:stretch>
            <a:fillRect/>
          </a:stretch>
        </p:blipFill>
        <p:spPr bwMode="auto">
          <a:xfrm>
            <a:off x="228600" y="609600"/>
            <a:ext cx="7845425" cy="54864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4876800" cy="701040"/>
          </a:xfrm>
          <a:solidFill>
            <a:srgbClr val="FFFF00"/>
          </a:solidFill>
        </p:spPr>
        <p:txBody>
          <a:bodyPr/>
          <a:lstStyle/>
          <a:p>
            <a:pPr algn="ctr"/>
            <a:r>
              <a:rPr lang="en-US" dirty="0">
                <a:solidFill>
                  <a:srgbClr val="7030A0"/>
                </a:solidFill>
              </a:rPr>
              <a:t>HR DEPARTMENT</a:t>
            </a:r>
          </a:p>
        </p:txBody>
      </p:sp>
      <p:sp>
        <p:nvSpPr>
          <p:cNvPr id="4" name="Rectangle 3"/>
          <p:cNvSpPr/>
          <p:nvPr/>
        </p:nvSpPr>
        <p:spPr>
          <a:xfrm>
            <a:off x="304800" y="914400"/>
            <a:ext cx="5486400" cy="3785652"/>
          </a:xfrm>
          <a:prstGeom prst="rect">
            <a:avLst/>
          </a:prstGeom>
          <a:solidFill>
            <a:schemeClr val="accent6">
              <a:lumMod val="40000"/>
              <a:lumOff val="60000"/>
            </a:schemeClr>
          </a:solidFill>
        </p:spPr>
        <p:txBody>
          <a:bodyPr wrap="square">
            <a:spAutoFit/>
          </a:bodyPr>
          <a:lstStyle/>
          <a:p>
            <a:pPr>
              <a:buFont typeface="Wingdings" pitchFamily="2" charset="2"/>
              <a:buChar char="ü"/>
            </a:pPr>
            <a:r>
              <a:rPr lang="en-US" sz="2400" dirty="0"/>
              <a:t>Administration</a:t>
            </a:r>
          </a:p>
          <a:p>
            <a:pPr>
              <a:buFont typeface="Wingdings" pitchFamily="2" charset="2"/>
              <a:buChar char="ü"/>
            </a:pPr>
            <a:r>
              <a:rPr lang="en-US" sz="2400" dirty="0"/>
              <a:t>Recruiting and staffing</a:t>
            </a:r>
          </a:p>
          <a:p>
            <a:pPr>
              <a:buFont typeface="Wingdings" pitchFamily="2" charset="2"/>
              <a:buChar char="ü"/>
            </a:pPr>
            <a:r>
              <a:rPr lang="en-US" sz="2400" dirty="0"/>
              <a:t>Health and safety</a:t>
            </a:r>
          </a:p>
          <a:p>
            <a:pPr>
              <a:buFont typeface="Wingdings" pitchFamily="2" charset="2"/>
              <a:buChar char="ü"/>
            </a:pPr>
            <a:r>
              <a:rPr lang="en-US" sz="2400" dirty="0"/>
              <a:t>Training and development</a:t>
            </a:r>
          </a:p>
          <a:p>
            <a:pPr>
              <a:buFont typeface="Wingdings" pitchFamily="2" charset="2"/>
              <a:buChar char="ü"/>
            </a:pPr>
            <a:r>
              <a:rPr lang="en-US" sz="2400" dirty="0"/>
              <a:t>Compensation and benefits</a:t>
            </a:r>
          </a:p>
          <a:p>
            <a:pPr>
              <a:buFont typeface="Wingdings" pitchFamily="2" charset="2"/>
              <a:buChar char="ü"/>
            </a:pPr>
            <a:r>
              <a:rPr lang="en-US" sz="2400" dirty="0"/>
              <a:t>Labor and employee relations</a:t>
            </a:r>
          </a:p>
          <a:p>
            <a:pPr>
              <a:buFont typeface="Wingdings" pitchFamily="2" charset="2"/>
              <a:buChar char="ü"/>
            </a:pPr>
            <a:r>
              <a:rPr lang="en-US" sz="2400" dirty="0"/>
              <a:t>Disciplinary actions</a:t>
            </a:r>
          </a:p>
          <a:p>
            <a:pPr>
              <a:buFont typeface="Wingdings" pitchFamily="2" charset="2"/>
              <a:buChar char="ü"/>
            </a:pPr>
            <a:r>
              <a:rPr lang="en-US" sz="2400" dirty="0"/>
              <a:t>New hire onboarding</a:t>
            </a:r>
          </a:p>
          <a:p>
            <a:pPr>
              <a:buFont typeface="Wingdings" pitchFamily="2" charset="2"/>
              <a:buChar char="ü"/>
            </a:pPr>
            <a:r>
              <a:rPr lang="en-US" sz="2400" dirty="0"/>
              <a:t>Company policies</a:t>
            </a:r>
          </a:p>
          <a:p>
            <a:pPr>
              <a:buFont typeface="Wingdings" pitchFamily="2" charset="2"/>
              <a:buChar char="ü"/>
            </a:pPr>
            <a:r>
              <a:rPr lang="en-US" sz="2400" dirty="0"/>
              <a:t>Diversity &amp; inclusion</a:t>
            </a:r>
          </a:p>
        </p:txBody>
      </p:sp>
      <p:pic>
        <p:nvPicPr>
          <p:cNvPr id="55298" name="Picture 2" descr="Company Growing? How to Plan Your HR Department Structure | Employee  relations, Department, How to plan"/>
          <p:cNvPicPr>
            <a:picLocks noChangeAspect="1" noChangeArrowheads="1"/>
          </p:cNvPicPr>
          <p:nvPr/>
        </p:nvPicPr>
        <p:blipFill>
          <a:blip r:embed="rId2" cstate="print"/>
          <a:srcRect l="3259" t="18750" b="14583"/>
          <a:stretch>
            <a:fillRect/>
          </a:stretch>
        </p:blipFill>
        <p:spPr bwMode="auto">
          <a:xfrm>
            <a:off x="3733800" y="3276600"/>
            <a:ext cx="5029200" cy="3352800"/>
          </a:xfrm>
          <a:prstGeom prst="rect">
            <a:avLst/>
          </a:prstGeom>
          <a:noFill/>
          <a:ln>
            <a:solidFill>
              <a:srgbClr val="FF0000"/>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arning Objectives Functions of Human Resource Management - ppt video  online download"/>
          <p:cNvPicPr>
            <a:picLocks noChangeAspect="1" noChangeArrowheads="1"/>
          </p:cNvPicPr>
          <p:nvPr/>
        </p:nvPicPr>
        <p:blipFill>
          <a:blip r:embed="rId2" cstate="print"/>
          <a:srcRect t="6493"/>
          <a:stretch>
            <a:fillRect/>
          </a:stretch>
        </p:blipFill>
        <p:spPr bwMode="auto">
          <a:xfrm>
            <a:off x="155575" y="533400"/>
            <a:ext cx="7921625" cy="54864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2743200" cy="472440"/>
          </a:xfrm>
          <a:solidFill>
            <a:srgbClr val="00FFCC"/>
          </a:solidFill>
        </p:spPr>
        <p:txBody>
          <a:bodyPr>
            <a:normAutofit/>
          </a:bodyPr>
          <a:lstStyle/>
          <a:p>
            <a:pPr algn="ctr"/>
            <a:r>
              <a:rPr lang="en-US" sz="2400" dirty="0">
                <a:solidFill>
                  <a:schemeClr val="accent5">
                    <a:lumMod val="75000"/>
                  </a:schemeClr>
                </a:solidFill>
              </a:rPr>
              <a:t>WIT &amp; WIL</a:t>
            </a:r>
          </a:p>
        </p:txBody>
      </p:sp>
      <p:pic>
        <p:nvPicPr>
          <p:cNvPr id="157698" name="Picture 2" descr="Define the term metamorphosis. Briefly describe the various stages  occurring in the life-cycle of a butterfly."/>
          <p:cNvPicPr>
            <a:picLocks noChangeAspect="1" noChangeArrowheads="1"/>
          </p:cNvPicPr>
          <p:nvPr/>
        </p:nvPicPr>
        <p:blipFill>
          <a:blip r:embed="rId2" cstate="print"/>
          <a:srcRect/>
          <a:stretch>
            <a:fillRect/>
          </a:stretch>
        </p:blipFill>
        <p:spPr bwMode="auto">
          <a:xfrm>
            <a:off x="304800" y="1981200"/>
            <a:ext cx="8382000" cy="4648200"/>
          </a:xfrm>
          <a:prstGeom prst="rect">
            <a:avLst/>
          </a:prstGeom>
          <a:noFill/>
        </p:spPr>
      </p:pic>
      <p:pic>
        <p:nvPicPr>
          <p:cNvPr id="3" name="Picture 2" descr="Linkedin | LinkedIn: 4 Reasons Students Should Explore the Platform -  Telegraph India">
            <a:extLst>
              <a:ext uri="{FF2B5EF4-FFF2-40B4-BE49-F238E27FC236}">
                <a16:creationId xmlns:a16="http://schemas.microsoft.com/office/drawing/2014/main" id="{66C5B09D-AE9F-44C9-A9EA-8D30E5CC5452}"/>
              </a:ext>
            </a:extLst>
          </p:cNvPr>
          <p:cNvPicPr>
            <a:picLocks noChangeAspect="1" noChangeArrowheads="1"/>
          </p:cNvPicPr>
          <p:nvPr/>
        </p:nvPicPr>
        <p:blipFill>
          <a:blip r:embed="rId3" cstate="print"/>
          <a:srcRect t="19565" b="8696"/>
          <a:stretch>
            <a:fillRect/>
          </a:stretch>
        </p:blipFill>
        <p:spPr bwMode="auto">
          <a:xfrm>
            <a:off x="1447800" y="686752"/>
            <a:ext cx="5943600" cy="1294448"/>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E0A8A-3E6C-A35D-90EE-07D0060AB79A}"/>
              </a:ext>
            </a:extLst>
          </p:cNvPr>
          <p:cNvPicPr>
            <a:picLocks noChangeAspect="1"/>
          </p:cNvPicPr>
          <p:nvPr/>
        </p:nvPicPr>
        <p:blipFill>
          <a:blip r:embed="rId2"/>
          <a:stretch>
            <a:fillRect/>
          </a:stretch>
        </p:blipFill>
        <p:spPr>
          <a:xfrm>
            <a:off x="762000" y="2590800"/>
            <a:ext cx="6286500" cy="4038600"/>
          </a:xfrm>
          <a:prstGeom prst="rect">
            <a:avLst/>
          </a:prstGeom>
        </p:spPr>
      </p:pic>
      <p:pic>
        <p:nvPicPr>
          <p:cNvPr id="5" name="Picture 4">
            <a:extLst>
              <a:ext uri="{FF2B5EF4-FFF2-40B4-BE49-F238E27FC236}">
                <a16:creationId xmlns:a16="http://schemas.microsoft.com/office/drawing/2014/main" id="{75FAC324-FB9A-4079-E10F-0FB10F63D449}"/>
              </a:ext>
            </a:extLst>
          </p:cNvPr>
          <p:cNvPicPr>
            <a:picLocks noChangeAspect="1"/>
          </p:cNvPicPr>
          <p:nvPr/>
        </p:nvPicPr>
        <p:blipFill>
          <a:blip r:embed="rId3"/>
          <a:stretch>
            <a:fillRect/>
          </a:stretch>
        </p:blipFill>
        <p:spPr>
          <a:xfrm>
            <a:off x="990600" y="58784"/>
            <a:ext cx="6248942" cy="2701834"/>
          </a:xfrm>
          <a:prstGeom prst="rect">
            <a:avLst/>
          </a:prstGeom>
        </p:spPr>
      </p:pic>
    </p:spTree>
    <p:extLst>
      <p:ext uri="{BB962C8B-B14F-4D97-AF65-F5344CB8AC3E}">
        <p14:creationId xmlns:p14="http://schemas.microsoft.com/office/powerpoint/2010/main" val="3566536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E46F31-6626-C984-7C35-9FBC05799429}"/>
              </a:ext>
            </a:extLst>
          </p:cNvPr>
          <p:cNvSpPr txBox="1"/>
          <p:nvPr/>
        </p:nvSpPr>
        <p:spPr>
          <a:xfrm>
            <a:off x="457200" y="762000"/>
            <a:ext cx="8077200" cy="5632311"/>
          </a:xfrm>
          <a:prstGeom prst="rect">
            <a:avLst/>
          </a:prstGeom>
          <a:solidFill>
            <a:schemeClr val="accent6">
              <a:lumMod val="40000"/>
              <a:lumOff val="60000"/>
            </a:schemeClr>
          </a:solidFill>
        </p:spPr>
        <p:txBody>
          <a:bodyPr wrap="square">
            <a:spAutoFit/>
          </a:bodyPr>
          <a:lstStyle/>
          <a:p>
            <a:pPr algn="just"/>
            <a:r>
              <a:rPr lang="en-US" b="1" u="sng" dirty="0">
                <a:solidFill>
                  <a:srgbClr val="00B050"/>
                </a:solidFill>
              </a:rPr>
              <a:t>Importance:</a:t>
            </a:r>
          </a:p>
          <a:p>
            <a:pPr algn="just"/>
            <a:endParaRPr lang="en-US" b="1" dirty="0"/>
          </a:p>
          <a:p>
            <a:pPr algn="just"/>
            <a:r>
              <a:rPr lang="en-US" b="1" dirty="0"/>
              <a:t>Ensures workforce availability:</a:t>
            </a:r>
          </a:p>
          <a:p>
            <a:pPr algn="just"/>
            <a:r>
              <a:rPr lang="en-US" dirty="0"/>
              <a:t>By forecasting demand, organizations can proactively recruit, train, and develop employees, ensuring they have the right talent to meet business needs. </a:t>
            </a:r>
          </a:p>
          <a:p>
            <a:pPr algn="just"/>
            <a:r>
              <a:rPr lang="en-US" b="1" dirty="0"/>
              <a:t>Reduces costs:</a:t>
            </a:r>
          </a:p>
          <a:p>
            <a:pPr algn="just"/>
            <a:r>
              <a:rPr lang="en-US" dirty="0"/>
              <a:t>Accurate forecasting helps minimize overstaffing or understaffing, reducing unnecessary expenses related to recruitment, training, and potential productivity losses. </a:t>
            </a:r>
          </a:p>
          <a:p>
            <a:pPr algn="just"/>
            <a:r>
              <a:rPr lang="en-US" b="1" dirty="0"/>
              <a:t>Supports strategic planning:</a:t>
            </a:r>
          </a:p>
          <a:p>
            <a:pPr algn="just"/>
            <a:r>
              <a:rPr lang="en-US" dirty="0"/>
              <a:t>Demand forecasting aligns with overall business strategies, enabling organizations to adapt to changing market conditions and achieve their goals effectively. </a:t>
            </a:r>
          </a:p>
          <a:p>
            <a:pPr algn="just"/>
            <a:r>
              <a:rPr lang="en-US" b="1" dirty="0"/>
              <a:t>Enhances employee engagement:</a:t>
            </a:r>
          </a:p>
          <a:p>
            <a:pPr algn="just"/>
            <a:r>
              <a:rPr lang="en-US" dirty="0"/>
              <a:t>By anticipating future needs and providing development opportunities, organizations can improve employee engagement and retention. </a:t>
            </a:r>
          </a:p>
          <a:p>
            <a:pPr algn="just"/>
            <a:r>
              <a:rPr lang="en-US" b="1" dirty="0"/>
              <a:t>Addresses skills gaps:</a:t>
            </a:r>
          </a:p>
          <a:p>
            <a:pPr algn="just"/>
            <a:r>
              <a:rPr lang="en-US" dirty="0"/>
              <a:t>Forecasting helps identify potential skills gaps and allows organizations to implement targeted training and development programs. </a:t>
            </a:r>
          </a:p>
        </p:txBody>
      </p:sp>
    </p:spTree>
    <p:extLst>
      <p:ext uri="{BB962C8B-B14F-4D97-AF65-F5344CB8AC3E}">
        <p14:creationId xmlns:p14="http://schemas.microsoft.com/office/powerpoint/2010/main" val="1874829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A3F5BC-4587-EC27-841D-FF459E6CA6A6}"/>
              </a:ext>
            </a:extLst>
          </p:cNvPr>
          <p:cNvSpPr txBox="1"/>
          <p:nvPr/>
        </p:nvSpPr>
        <p:spPr>
          <a:xfrm>
            <a:off x="304800" y="520035"/>
            <a:ext cx="8610600" cy="6109365"/>
          </a:xfrm>
          <a:prstGeom prst="rect">
            <a:avLst/>
          </a:prstGeom>
          <a:noFill/>
        </p:spPr>
        <p:txBody>
          <a:bodyPr wrap="square">
            <a:spAutoFit/>
          </a:bodyPr>
          <a:lstStyle/>
          <a:p>
            <a:pPr algn="ctr"/>
            <a:r>
              <a:rPr lang="en-US" sz="1700" b="1" dirty="0">
                <a:solidFill>
                  <a:srgbClr val="FF0000"/>
                </a:solidFill>
              </a:rPr>
              <a:t>Qualitative Methods:</a:t>
            </a:r>
          </a:p>
          <a:p>
            <a:pPr algn="just"/>
            <a:r>
              <a:rPr lang="en-US" sz="1700" b="1" dirty="0">
                <a:solidFill>
                  <a:srgbClr val="3333FF"/>
                </a:solidFill>
              </a:rPr>
              <a:t>Delphi Technique: </a:t>
            </a:r>
            <a:r>
              <a:rPr lang="en-US" sz="1700" dirty="0"/>
              <a:t>This method uses iterative rounds of questionnaires to solicit and refine expert opinions on future HR needs. Anonymity and feedback loops help reduce bias and facilitate consensus building.</a:t>
            </a:r>
          </a:p>
          <a:p>
            <a:pPr algn="just"/>
            <a:r>
              <a:rPr lang="en-US" sz="1700" b="1" dirty="0">
                <a:solidFill>
                  <a:srgbClr val="3333FF"/>
                </a:solidFill>
              </a:rPr>
              <a:t>Nominal Group Technique (NGT): </a:t>
            </a:r>
            <a:r>
              <a:rPr lang="en-US" sz="1700" dirty="0"/>
              <a:t>This structured method involves individual idea generation followed by round-robin sharing, group discussion, and anonymous voting to prioritize and reach a consensus on HR demand.</a:t>
            </a:r>
          </a:p>
          <a:p>
            <a:pPr algn="just"/>
            <a:r>
              <a:rPr lang="en-US" sz="1700" b="1" dirty="0">
                <a:solidFill>
                  <a:srgbClr val="3333FF"/>
                </a:solidFill>
              </a:rPr>
              <a:t>Scenario Planning: </a:t>
            </a:r>
            <a:r>
              <a:rPr lang="en-US" sz="1700" dirty="0"/>
              <a:t>This technique involves developing multiple "what-if" scenarios (e.g., best-case, worst-case) to anticipate potential future HR needs and formulate flexible HR plans.</a:t>
            </a:r>
          </a:p>
          <a:p>
            <a:pPr algn="just"/>
            <a:r>
              <a:rPr lang="en-US" sz="1700" b="1" dirty="0">
                <a:solidFill>
                  <a:srgbClr val="3333FF"/>
                </a:solidFill>
              </a:rPr>
              <a:t>Managerial Judgment: </a:t>
            </a:r>
            <a:r>
              <a:rPr lang="en-US" sz="1700" dirty="0"/>
              <a:t>This straightforward approach relies on the insights and experience of managers and departmental heads to estimate future workforce needs. It can be implemented using a bottom-up (managers submit departmental needs to top management) or top-down approach (top management forecasts and distributes for review).</a:t>
            </a:r>
          </a:p>
          <a:p>
            <a:pPr algn="just"/>
            <a:r>
              <a:rPr lang="en-US" sz="1700" b="1" dirty="0">
                <a:solidFill>
                  <a:srgbClr val="3333FF"/>
                </a:solidFill>
              </a:rPr>
              <a:t>Expert Executive Opinion: </a:t>
            </a:r>
            <a:r>
              <a:rPr lang="en-US" sz="1700" dirty="0"/>
              <a:t>This method leverages the insights and experience of internal and external experts to forecast future HR demands. </a:t>
            </a:r>
          </a:p>
          <a:p>
            <a:pPr algn="ctr"/>
            <a:r>
              <a:rPr lang="en-US" sz="1700" b="1" dirty="0">
                <a:solidFill>
                  <a:srgbClr val="FF0000"/>
                </a:solidFill>
              </a:rPr>
              <a:t>Quantitative methods</a:t>
            </a:r>
          </a:p>
          <a:p>
            <a:r>
              <a:rPr lang="en-US" sz="1700" dirty="0"/>
              <a:t>These methods use numerical data and mathematical models to predict future staffing requirements. </a:t>
            </a:r>
          </a:p>
          <a:p>
            <a:r>
              <a:rPr lang="en-US" sz="1700" b="1" dirty="0">
                <a:solidFill>
                  <a:srgbClr val="3333FF"/>
                </a:solidFill>
              </a:rPr>
              <a:t>Trend Analysis: </a:t>
            </a:r>
            <a:r>
              <a:rPr lang="en-US" sz="1700" dirty="0"/>
              <a:t>This technique involves analyzing historical workforce data (e.g., employee numbers, hiring rates) to identify patterns and trends, which are then extrapolated to predict future demand.</a:t>
            </a:r>
          </a:p>
        </p:txBody>
      </p:sp>
    </p:spTree>
    <p:extLst>
      <p:ext uri="{BB962C8B-B14F-4D97-AF65-F5344CB8AC3E}">
        <p14:creationId xmlns:p14="http://schemas.microsoft.com/office/powerpoint/2010/main" val="1199519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749AEA-F28F-F4B4-04AA-75F6710B32E7}"/>
              </a:ext>
            </a:extLst>
          </p:cNvPr>
          <p:cNvSpPr txBox="1"/>
          <p:nvPr/>
        </p:nvSpPr>
        <p:spPr>
          <a:xfrm>
            <a:off x="228600" y="228600"/>
            <a:ext cx="8686800" cy="5355312"/>
          </a:xfrm>
          <a:prstGeom prst="rect">
            <a:avLst/>
          </a:prstGeom>
          <a:noFill/>
        </p:spPr>
        <p:txBody>
          <a:bodyPr wrap="square">
            <a:spAutoFit/>
          </a:bodyPr>
          <a:lstStyle/>
          <a:p>
            <a:pPr algn="just"/>
            <a:r>
              <a:rPr lang="en-US" b="1" dirty="0">
                <a:solidFill>
                  <a:srgbClr val="3333FF"/>
                </a:solidFill>
              </a:rPr>
              <a:t>Ratio Analysis: </a:t>
            </a:r>
            <a:r>
              <a:rPr lang="en-US" dirty="0"/>
              <a:t>This method establishes relationships between workforce demand and business drivers like revenue, production volume, or sales per employee, to forecast future staffing needs.</a:t>
            </a:r>
          </a:p>
          <a:p>
            <a:pPr algn="just"/>
            <a:r>
              <a:rPr lang="en-US" b="1" dirty="0">
                <a:solidFill>
                  <a:srgbClr val="3333FF"/>
                </a:solidFill>
              </a:rPr>
              <a:t>Regression Analysis: </a:t>
            </a:r>
            <a:r>
              <a:rPr lang="en-US" dirty="0"/>
              <a:t>This statistical technique identifies mathematical relationships between workforce demand and multiple independent variables (e.g., economic indicators, industry trends) to create more robust and accurate forecasts, particularly in dynamic environments.</a:t>
            </a:r>
          </a:p>
          <a:p>
            <a:pPr algn="just"/>
            <a:r>
              <a:rPr lang="en-US" b="1" dirty="0">
                <a:solidFill>
                  <a:srgbClr val="3333FF"/>
                </a:solidFill>
              </a:rPr>
              <a:t>Workload Analysis: </a:t>
            </a:r>
            <a:r>
              <a:rPr lang="en-US" dirty="0"/>
              <a:t>This method involves assessing the amount of work required for specific tasks and the time it takes to complete them, allowing for calculation of the number of employees needed to meet workload demands.</a:t>
            </a:r>
          </a:p>
          <a:p>
            <a:pPr algn="just"/>
            <a:r>
              <a:rPr lang="en-US" b="1" dirty="0">
                <a:solidFill>
                  <a:srgbClr val="3333FF"/>
                </a:solidFill>
              </a:rPr>
              <a:t>Flow Models (e.g., Markov Model): </a:t>
            </a:r>
            <a:r>
              <a:rPr lang="en-US" dirty="0"/>
              <a:t>This technique analyzes historical employee movement within the organization (e.g., promotions, transfers, exits) to predict internal labor supply and identify potential vacancies or surpluses.</a:t>
            </a:r>
          </a:p>
          <a:p>
            <a:pPr algn="just"/>
            <a:r>
              <a:rPr lang="en-US" b="1" dirty="0">
                <a:solidFill>
                  <a:srgbClr val="3333FF"/>
                </a:solidFill>
              </a:rPr>
              <a:t>Econometrics Model</a:t>
            </a:r>
            <a:r>
              <a:rPr lang="en-US" dirty="0">
                <a:solidFill>
                  <a:srgbClr val="3333FF"/>
                </a:solidFill>
              </a:rPr>
              <a:t>s: </a:t>
            </a:r>
            <a:r>
              <a:rPr lang="en-US" dirty="0"/>
              <a:t>These models utilize mathematical and statistical techniques to establish relationships between HR demand and other economic and organizational variables for more precise forecasting.</a:t>
            </a:r>
          </a:p>
          <a:p>
            <a:pPr algn="just"/>
            <a:r>
              <a:rPr lang="en-US" b="1" dirty="0">
                <a:solidFill>
                  <a:srgbClr val="3333FF"/>
                </a:solidFill>
              </a:rPr>
              <a:t>Simulation Modeling: </a:t>
            </a:r>
            <a:r>
              <a:rPr lang="en-US" dirty="0"/>
              <a:t>This method creates a virtual representation of the organization's workforce dynamics and allows HR professionals to simulate various scenarios and predict workforce needs under different conditions. </a:t>
            </a:r>
          </a:p>
        </p:txBody>
      </p:sp>
      <p:pic>
        <p:nvPicPr>
          <p:cNvPr id="2" name="Picture 1">
            <a:extLst>
              <a:ext uri="{FF2B5EF4-FFF2-40B4-BE49-F238E27FC236}">
                <a16:creationId xmlns:a16="http://schemas.microsoft.com/office/drawing/2014/main" id="{BE212421-23AF-ABC4-A3B9-CCD7EF35294D}"/>
              </a:ext>
            </a:extLst>
          </p:cNvPr>
          <p:cNvPicPr>
            <a:picLocks noChangeAspect="1"/>
          </p:cNvPicPr>
          <p:nvPr/>
        </p:nvPicPr>
        <p:blipFill>
          <a:blip r:embed="rId2"/>
          <a:stretch>
            <a:fillRect/>
          </a:stretch>
        </p:blipFill>
        <p:spPr>
          <a:xfrm>
            <a:off x="381000" y="5583912"/>
            <a:ext cx="3709988" cy="885825"/>
          </a:xfrm>
          <a:prstGeom prst="rect">
            <a:avLst/>
          </a:prstGeom>
        </p:spPr>
      </p:pic>
      <p:pic>
        <p:nvPicPr>
          <p:cNvPr id="3" name="Picture 2">
            <a:extLst>
              <a:ext uri="{FF2B5EF4-FFF2-40B4-BE49-F238E27FC236}">
                <a16:creationId xmlns:a16="http://schemas.microsoft.com/office/drawing/2014/main" id="{22A1617C-0BA5-CB9F-2498-382600C304F8}"/>
              </a:ext>
            </a:extLst>
          </p:cNvPr>
          <p:cNvPicPr>
            <a:picLocks noChangeAspect="1"/>
          </p:cNvPicPr>
          <p:nvPr/>
        </p:nvPicPr>
        <p:blipFill>
          <a:blip r:embed="rId3"/>
          <a:stretch>
            <a:fillRect/>
          </a:stretch>
        </p:blipFill>
        <p:spPr>
          <a:xfrm>
            <a:off x="4426065" y="5572891"/>
            <a:ext cx="1253898" cy="1021675"/>
          </a:xfrm>
          <a:prstGeom prst="rect">
            <a:avLst/>
          </a:prstGeom>
        </p:spPr>
      </p:pic>
      <p:pic>
        <p:nvPicPr>
          <p:cNvPr id="4" name="Picture 3">
            <a:extLst>
              <a:ext uri="{FF2B5EF4-FFF2-40B4-BE49-F238E27FC236}">
                <a16:creationId xmlns:a16="http://schemas.microsoft.com/office/drawing/2014/main" id="{03EF37D2-232E-07B0-508F-8BCAF3C9FEAC}"/>
              </a:ext>
            </a:extLst>
          </p:cNvPr>
          <p:cNvPicPr>
            <a:picLocks noChangeAspect="1"/>
          </p:cNvPicPr>
          <p:nvPr/>
        </p:nvPicPr>
        <p:blipFill>
          <a:blip r:embed="rId4"/>
          <a:stretch>
            <a:fillRect/>
          </a:stretch>
        </p:blipFill>
        <p:spPr>
          <a:xfrm>
            <a:off x="6165567" y="5681994"/>
            <a:ext cx="2286000" cy="689660"/>
          </a:xfrm>
          <a:prstGeom prst="rect">
            <a:avLst/>
          </a:prstGeom>
        </p:spPr>
      </p:pic>
    </p:spTree>
    <p:extLst>
      <p:ext uri="{BB962C8B-B14F-4D97-AF65-F5344CB8AC3E}">
        <p14:creationId xmlns:p14="http://schemas.microsoft.com/office/powerpoint/2010/main" val="3550042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ining &amp; Development Definition –“The systematic acquisition of  attitudes, concepts, knowledge, roles, or skills, that result in improved  performance. - ppt download"/>
          <p:cNvPicPr>
            <a:picLocks noChangeAspect="1" noChangeArrowheads="1"/>
          </p:cNvPicPr>
          <p:nvPr/>
        </p:nvPicPr>
        <p:blipFill>
          <a:blip r:embed="rId2" cstate="print"/>
          <a:srcRect l="7304" t="10390" r="3671" b="7792"/>
          <a:stretch>
            <a:fillRect/>
          </a:stretch>
        </p:blipFill>
        <p:spPr bwMode="auto">
          <a:xfrm>
            <a:off x="457200" y="381000"/>
            <a:ext cx="8229600" cy="61722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oncept and importance of training"/>
          <p:cNvPicPr>
            <a:picLocks noChangeAspect="1" noChangeArrowheads="1"/>
          </p:cNvPicPr>
          <p:nvPr/>
        </p:nvPicPr>
        <p:blipFill>
          <a:blip r:embed="rId2" cstate="print"/>
          <a:srcRect/>
          <a:stretch>
            <a:fillRect/>
          </a:stretch>
        </p:blipFill>
        <p:spPr bwMode="auto">
          <a:xfrm>
            <a:off x="612775" y="381001"/>
            <a:ext cx="6931025" cy="6172199"/>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Methods of Training. - ppt video online download"/>
          <p:cNvPicPr>
            <a:picLocks noChangeAspect="1" noChangeArrowheads="1"/>
          </p:cNvPicPr>
          <p:nvPr/>
        </p:nvPicPr>
        <p:blipFill>
          <a:blip r:embed="rId2" cstate="print"/>
          <a:srcRect l="3299" t="10000" r="14201" b="3333"/>
          <a:stretch>
            <a:fillRect/>
          </a:stretch>
        </p:blipFill>
        <p:spPr bwMode="auto">
          <a:xfrm>
            <a:off x="457200" y="609600"/>
            <a:ext cx="8077200" cy="59436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8" name="Picture 4" descr="Just Read"/>
          <p:cNvPicPr>
            <a:picLocks noChangeAspect="1" noChangeArrowheads="1"/>
          </p:cNvPicPr>
          <p:nvPr/>
        </p:nvPicPr>
        <p:blipFill>
          <a:blip r:embed="rId2" cstate="print"/>
          <a:srcRect/>
          <a:stretch>
            <a:fillRect/>
          </a:stretch>
        </p:blipFill>
        <p:spPr bwMode="auto">
          <a:xfrm>
            <a:off x="533400" y="533400"/>
            <a:ext cx="7543800" cy="57912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agement Development - ppt download"/>
          <p:cNvPicPr>
            <a:picLocks noChangeAspect="1" noChangeArrowheads="1"/>
          </p:cNvPicPr>
          <p:nvPr/>
        </p:nvPicPr>
        <p:blipFill>
          <a:blip r:embed="rId2" cstate="print"/>
          <a:srcRect l="3504" t="2222" r="2656" b="6667"/>
          <a:stretch>
            <a:fillRect/>
          </a:stretch>
        </p:blipFill>
        <p:spPr bwMode="auto">
          <a:xfrm>
            <a:off x="304800" y="381000"/>
            <a:ext cx="8077200" cy="6248401"/>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descr="Chapter-3(Three) Concepts of Training. - ppt video online downloa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4" name="Picture 6" descr="Chapter-3(Three) Concepts of Training. - ppt video online download"/>
          <p:cNvPicPr>
            <a:picLocks noChangeAspect="1" noChangeArrowheads="1"/>
          </p:cNvPicPr>
          <p:nvPr/>
        </p:nvPicPr>
        <p:blipFill>
          <a:blip r:embed="rId2" cstate="print"/>
          <a:srcRect t="5556" r="5035" b="16667"/>
          <a:stretch>
            <a:fillRect/>
          </a:stretch>
        </p:blipFill>
        <p:spPr bwMode="auto">
          <a:xfrm>
            <a:off x="460375" y="533400"/>
            <a:ext cx="8226425" cy="59436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0" y="0"/>
          <a:ext cx="9144000" cy="670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4"/>
                                        </p:tgtEl>
                                      </p:cBhvr>
                                    </p:animEffect>
                                    <p:animScale>
                                      <p:cBhvr>
                                        <p:cTn id="7" dur="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descr="Management Studies: Different Techniques of On-the-Job and Off-the-Job  Training"/>
          <p:cNvPicPr>
            <a:picLocks noChangeAspect="1" noChangeArrowheads="1"/>
          </p:cNvPicPr>
          <p:nvPr/>
        </p:nvPicPr>
        <p:blipFill>
          <a:blip r:embed="rId2" cstate="print"/>
          <a:srcRect/>
          <a:stretch>
            <a:fillRect/>
          </a:stretch>
        </p:blipFill>
        <p:spPr bwMode="auto">
          <a:xfrm>
            <a:off x="307975" y="457200"/>
            <a:ext cx="8455025" cy="60960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anagement development Bob Riddaway - ppt download"/>
          <p:cNvPicPr>
            <a:picLocks noChangeAspect="1" noChangeArrowheads="1"/>
          </p:cNvPicPr>
          <p:nvPr/>
        </p:nvPicPr>
        <p:blipFill>
          <a:blip r:embed="rId2" cstate="print"/>
          <a:srcRect l="3874" r="5501" b="12500"/>
          <a:stretch>
            <a:fillRect/>
          </a:stretch>
        </p:blipFill>
        <p:spPr bwMode="auto">
          <a:xfrm>
            <a:off x="304800" y="76200"/>
            <a:ext cx="8305800" cy="64008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ensation and Benefits: A Brief Guide - HR Glossary - Xobin"/>
          <p:cNvPicPr>
            <a:picLocks noChangeAspect="1" noChangeArrowheads="1"/>
          </p:cNvPicPr>
          <p:nvPr/>
        </p:nvPicPr>
        <p:blipFill>
          <a:blip r:embed="rId2" cstate="print"/>
          <a:srcRect/>
          <a:stretch>
            <a:fillRect/>
          </a:stretch>
        </p:blipFill>
        <p:spPr bwMode="auto">
          <a:xfrm>
            <a:off x="457200" y="685800"/>
            <a:ext cx="8150225" cy="54864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Compensation and Benefits. Meaning of Compensation Compensation means what  the employees receive in exchange for their work. It is the monetary plus  non- - ppt download"/>
          <p:cNvPicPr>
            <a:picLocks noChangeAspect="1" noChangeArrowheads="1"/>
          </p:cNvPicPr>
          <p:nvPr/>
        </p:nvPicPr>
        <p:blipFill>
          <a:blip r:embed="rId2" cstate="print"/>
          <a:srcRect l="3299" t="5556" r="5035" b="16667"/>
          <a:stretch>
            <a:fillRect/>
          </a:stretch>
        </p:blipFill>
        <p:spPr bwMode="auto">
          <a:xfrm>
            <a:off x="381000" y="533400"/>
            <a:ext cx="8382000" cy="58674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ompensation Unit V. - ppt video online download"/>
          <p:cNvPicPr>
            <a:picLocks noChangeAspect="1" noChangeArrowheads="1"/>
          </p:cNvPicPr>
          <p:nvPr/>
        </p:nvPicPr>
        <p:blipFill>
          <a:blip r:embed="rId2" cstate="print"/>
          <a:srcRect l="2465" r="1701" b="6493"/>
          <a:stretch>
            <a:fillRect/>
          </a:stretch>
        </p:blipFill>
        <p:spPr bwMode="auto">
          <a:xfrm>
            <a:off x="152400" y="457200"/>
            <a:ext cx="8763000" cy="60960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OMPENSATION MANAGEMENT - ppt video online download"/>
          <p:cNvPicPr>
            <a:picLocks noChangeAspect="1" noChangeArrowheads="1"/>
          </p:cNvPicPr>
          <p:nvPr/>
        </p:nvPicPr>
        <p:blipFill>
          <a:blip r:embed="rId2" cstate="print"/>
          <a:srcRect/>
          <a:stretch>
            <a:fillRect/>
          </a:stretch>
        </p:blipFill>
        <p:spPr bwMode="auto">
          <a:xfrm>
            <a:off x="155575" y="457199"/>
            <a:ext cx="8683625" cy="5943601"/>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otes about Employee turnover (25 quotes)"/>
          <p:cNvPicPr>
            <a:picLocks noChangeAspect="1" noChangeArrowheads="1"/>
          </p:cNvPicPr>
          <p:nvPr/>
        </p:nvPicPr>
        <p:blipFill>
          <a:blip r:embed="rId2" cstate="print"/>
          <a:srcRect/>
          <a:stretch>
            <a:fillRect/>
          </a:stretch>
        </p:blipFill>
        <p:spPr bwMode="auto">
          <a:xfrm>
            <a:off x="304800" y="1828801"/>
            <a:ext cx="8610600" cy="4800600"/>
          </a:xfrm>
          <a:prstGeom prst="rect">
            <a:avLst/>
          </a:prstGeom>
          <a:noFill/>
        </p:spPr>
      </p:pic>
      <p:pic>
        <p:nvPicPr>
          <p:cNvPr id="1028" name="Picture 4" descr="How Employee Retention Saves You Money"/>
          <p:cNvPicPr>
            <a:picLocks noChangeAspect="1" noChangeArrowheads="1"/>
          </p:cNvPicPr>
          <p:nvPr/>
        </p:nvPicPr>
        <p:blipFill>
          <a:blip r:embed="rId3" cstate="print"/>
          <a:srcRect/>
          <a:stretch>
            <a:fillRect/>
          </a:stretch>
        </p:blipFill>
        <p:spPr bwMode="auto">
          <a:xfrm>
            <a:off x="304801" y="381000"/>
            <a:ext cx="8610600" cy="1447800"/>
          </a:xfrm>
          <a:prstGeom prst="rect">
            <a:avLst/>
          </a:prstGeom>
          <a:noFill/>
          <a:ln>
            <a:solidFill>
              <a:srgbClr val="3333FF"/>
            </a:solid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10 Benefits of Employee Retention for Businesses | NetSuite"/>
          <p:cNvPicPr>
            <a:picLocks noChangeAspect="1" noChangeArrowheads="1"/>
          </p:cNvPicPr>
          <p:nvPr/>
        </p:nvPicPr>
        <p:blipFill>
          <a:blip r:embed="rId2" cstate="print"/>
          <a:srcRect l="3636" t="3309" r="3636" b="3453"/>
          <a:stretch>
            <a:fillRect/>
          </a:stretch>
        </p:blipFill>
        <p:spPr bwMode="auto">
          <a:xfrm>
            <a:off x="457200" y="304800"/>
            <a:ext cx="8305800" cy="6172200"/>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78853" name="Ink 5"/>
              <p14:cNvContentPartPr>
                <a14:cpLocks xmlns:a14="http://schemas.microsoft.com/office/drawing/2010/main" noRot="1" noChangeAspect="1" noEditPoints="1" noChangeArrowheads="1" noChangeShapeType="1"/>
              </p14:cNvContentPartPr>
              <p14:nvPr/>
            </p14:nvContentPartPr>
            <p14:xfrm>
              <a:off x="253642813" y="245592600"/>
              <a:ext cx="0" cy="0"/>
            </p14:xfrm>
          </p:contentPart>
        </mc:Choice>
        <mc:Fallback xmlns="">
          <p:pic>
            <p:nvPicPr>
              <p:cNvPr id="78853" name="Ink 5"/>
              <p:cNvPicPr>
                <a:picLocks noRot="1" noChangeAspect="1" noEditPoints="1" noChangeArrowheads="1" noChangeShapeType="1"/>
              </p:cNvPicPr>
              <p:nvPr/>
            </p:nvPicPr>
            <p:blipFill>
              <a:blip r:embed="rId4"/>
              <a:stretch>
                <a:fillRect/>
              </a:stretch>
            </p:blipFill>
            <p:spPr>
              <a:xfrm>
                <a:off x="253642813" y="24559260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8856" name="Ink 8"/>
              <p14:cNvContentPartPr>
                <a14:cpLocks xmlns:a14="http://schemas.microsoft.com/office/drawing/2010/main" noRot="1" noChangeAspect="1" noEditPoints="1" noChangeArrowheads="1" noChangeShapeType="1"/>
              </p14:cNvContentPartPr>
              <p14:nvPr/>
            </p14:nvContentPartPr>
            <p14:xfrm>
              <a:off x="214385525" y="250620213"/>
              <a:ext cx="0" cy="0"/>
            </p14:xfrm>
          </p:contentPart>
        </mc:Choice>
        <mc:Fallback xmlns="">
          <p:pic>
            <p:nvPicPr>
              <p:cNvPr id="78856" name="Ink 8"/>
              <p:cNvPicPr>
                <a:picLocks noRot="1" noChangeAspect="1" noEditPoints="1" noChangeArrowheads="1" noChangeShapeType="1"/>
              </p:cNvPicPr>
              <p:nvPr/>
            </p:nvPicPr>
            <p:blipFill>
              <a:blip r:embed="rId6"/>
              <a:stretch>
                <a:fillRect/>
              </a:stretch>
            </p:blipFill>
            <p:spPr>
              <a:xfrm>
                <a:off x="214385525" y="250620213"/>
                <a:ext cx="0" cy="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239000" cy="777240"/>
          </a:xfrm>
        </p:spPr>
        <p:txBody>
          <a:bodyPr/>
          <a:lstStyle/>
          <a:p>
            <a:r>
              <a:rPr lang="en-US" b="0" dirty="0">
                <a:solidFill>
                  <a:srgbClr val="3333FF"/>
                </a:solidFill>
              </a:rPr>
              <a:t>Reasons For RETENTION</a:t>
            </a:r>
          </a:p>
        </p:txBody>
      </p:sp>
      <p:sp>
        <p:nvSpPr>
          <p:cNvPr id="3" name="Content Placeholder 2"/>
          <p:cNvSpPr>
            <a:spLocks noGrp="1"/>
          </p:cNvSpPr>
          <p:nvPr>
            <p:ph idx="1"/>
          </p:nvPr>
        </p:nvSpPr>
        <p:spPr>
          <a:xfrm>
            <a:off x="457200" y="1609416"/>
            <a:ext cx="7239000" cy="3648384"/>
          </a:xfrm>
        </p:spPr>
        <p:txBody>
          <a:bodyPr>
            <a:normAutofit/>
          </a:bodyPr>
          <a:lstStyle/>
          <a:p>
            <a:pPr>
              <a:buFont typeface="Wingdings" pitchFamily="2" charset="2"/>
              <a:buChar char="§"/>
            </a:pPr>
            <a:r>
              <a:rPr lang="en-US" sz="3200" b="1" dirty="0"/>
              <a:t>Personal reasons.</a:t>
            </a:r>
          </a:p>
          <a:p>
            <a:pPr>
              <a:buFont typeface="Wingdings" pitchFamily="2" charset="2"/>
              <a:buChar char="§"/>
            </a:pPr>
            <a:r>
              <a:rPr lang="en-US" sz="3200" b="1" dirty="0"/>
              <a:t>Work-life balance</a:t>
            </a:r>
          </a:p>
          <a:p>
            <a:pPr>
              <a:buFont typeface="Wingdings" pitchFamily="2" charset="2"/>
              <a:buChar char="§"/>
            </a:pPr>
            <a:r>
              <a:rPr lang="en-US" sz="3200" b="1" dirty="0"/>
              <a:t>Incompatibility</a:t>
            </a:r>
          </a:p>
          <a:p>
            <a:pPr>
              <a:buFont typeface="Wingdings" pitchFamily="2" charset="2"/>
              <a:buChar char="§"/>
            </a:pPr>
            <a:r>
              <a:rPr lang="en-US" sz="3200" b="1" dirty="0"/>
              <a:t>Work relationships</a:t>
            </a:r>
          </a:p>
          <a:p>
            <a:pPr>
              <a:buFont typeface="Wingdings" pitchFamily="2" charset="2"/>
              <a:buChar char="§"/>
            </a:pPr>
            <a:r>
              <a:rPr lang="en-US" sz="3200" b="1" dirty="0"/>
              <a:t>Lack of opportunity</a:t>
            </a:r>
          </a:p>
          <a:p>
            <a:pPr>
              <a:buFont typeface="Wingdings" pitchFamily="2" charset="2"/>
              <a:buChar char="§"/>
            </a:pPr>
            <a:r>
              <a:rPr lang="en-US" sz="3200" b="1" dirty="0"/>
              <a:t>Financial reasons</a:t>
            </a:r>
            <a:endParaRPr 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PPT - Succession Planning PowerPoint Presentation, free download -  ID:4522169"/>
          <p:cNvPicPr>
            <a:picLocks noChangeAspect="1" noChangeArrowheads="1"/>
          </p:cNvPicPr>
          <p:nvPr/>
        </p:nvPicPr>
        <p:blipFill>
          <a:blip r:embed="rId2" cstate="print"/>
          <a:srcRect l="3092" t="6250" b="8333"/>
          <a:stretch>
            <a:fillRect/>
          </a:stretch>
        </p:blipFill>
        <p:spPr bwMode="auto">
          <a:xfrm>
            <a:off x="304800" y="533400"/>
            <a:ext cx="8458200" cy="6019800"/>
          </a:xfrm>
          <a:prstGeom prst="rect">
            <a:avLst/>
          </a:prstGeom>
          <a:noFill/>
          <a:ln w="28575">
            <a:solidFill>
              <a:srgbClr val="D90D5B"/>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5105400" cy="780288"/>
          </a:xfrm>
        </p:spPr>
        <p:txBody>
          <a:bodyPr/>
          <a:lstStyle/>
          <a:p>
            <a:r>
              <a:rPr lang="en-US" dirty="0">
                <a:solidFill>
                  <a:srgbClr val="3333FF"/>
                </a:solidFill>
              </a:rPr>
              <a:t>WHAT IS HR?????</a:t>
            </a:r>
          </a:p>
        </p:txBody>
      </p:sp>
      <p:sp>
        <p:nvSpPr>
          <p:cNvPr id="3" name="Content Placeholder 2"/>
          <p:cNvSpPr>
            <a:spLocks noGrp="1"/>
          </p:cNvSpPr>
          <p:nvPr>
            <p:ph idx="1"/>
          </p:nvPr>
        </p:nvSpPr>
        <p:spPr>
          <a:xfrm>
            <a:off x="381000" y="2362200"/>
            <a:ext cx="6324600" cy="3581400"/>
          </a:xfrm>
        </p:spPr>
        <p:txBody>
          <a:bodyPr>
            <a:normAutofit/>
          </a:bodyPr>
          <a:lstStyle/>
          <a:p>
            <a:pPr algn="just"/>
            <a:r>
              <a:rPr lang="en-US" b="1" dirty="0"/>
              <a:t>Human resources</a:t>
            </a:r>
            <a:r>
              <a:rPr lang="en-US" dirty="0"/>
              <a:t> is the </a:t>
            </a:r>
            <a:r>
              <a:rPr lang="en-US" dirty="0">
                <a:solidFill>
                  <a:srgbClr val="FF0000"/>
                </a:solidFill>
              </a:rPr>
              <a:t>set of individuals</a:t>
            </a:r>
            <a:r>
              <a:rPr lang="en-US" dirty="0"/>
              <a:t> who make up the </a:t>
            </a:r>
            <a:r>
              <a:rPr lang="en-US" dirty="0">
                <a:solidFill>
                  <a:srgbClr val="FF0000"/>
                </a:solidFill>
              </a:rPr>
              <a:t>workforce</a:t>
            </a:r>
            <a:r>
              <a:rPr lang="en-US" dirty="0"/>
              <a:t> of an </a:t>
            </a:r>
            <a:r>
              <a:rPr lang="en-US" dirty="0">
                <a:solidFill>
                  <a:srgbClr val="FF0000"/>
                </a:solidFill>
              </a:rPr>
              <a:t>organization, business sector </a:t>
            </a:r>
            <a:r>
              <a:rPr lang="en-US" dirty="0"/>
              <a:t>or an </a:t>
            </a:r>
            <a:r>
              <a:rPr lang="en-US" dirty="0">
                <a:solidFill>
                  <a:srgbClr val="FF0000"/>
                </a:solidFill>
              </a:rPr>
              <a:t>economy</a:t>
            </a:r>
            <a:r>
              <a:rPr lang="en-US" dirty="0"/>
              <a:t>.</a:t>
            </a:r>
          </a:p>
          <a:p>
            <a:pPr algn="just"/>
            <a:r>
              <a:rPr lang="en-US" dirty="0"/>
              <a:t>Other terms sometimes used include "manpower", "talent", "labor" or simply "people“.</a:t>
            </a:r>
          </a:p>
        </p:txBody>
      </p:sp>
      <p:pic>
        <p:nvPicPr>
          <p:cNvPr id="4" name="Picture 3" descr="thinking-web-pic.jpg"/>
          <p:cNvPicPr>
            <a:picLocks noChangeAspect="1"/>
          </p:cNvPicPr>
          <p:nvPr/>
        </p:nvPicPr>
        <p:blipFill>
          <a:blip r:embed="rId3" cstate="print"/>
          <a:stretch>
            <a:fillRect/>
          </a:stretch>
        </p:blipFill>
        <p:spPr>
          <a:xfrm>
            <a:off x="6934200" y="1371600"/>
            <a:ext cx="1981200" cy="4419600"/>
          </a:xfrm>
          <a:prstGeom prst="rect">
            <a:avLst/>
          </a:prstGeom>
        </p:spPr>
      </p:pic>
      <p:sp>
        <p:nvSpPr>
          <p:cNvPr id="5" name="TextBox 4"/>
          <p:cNvSpPr txBox="1"/>
          <p:nvPr/>
        </p:nvSpPr>
        <p:spPr>
          <a:xfrm>
            <a:off x="685800" y="228600"/>
            <a:ext cx="7162800" cy="523220"/>
          </a:xfrm>
          <a:prstGeom prst="rect">
            <a:avLst/>
          </a:prstGeom>
          <a:solidFill>
            <a:schemeClr val="tx2">
              <a:lumMod val="60000"/>
              <a:lumOff val="40000"/>
            </a:schemeClr>
          </a:solidFill>
        </p:spPr>
        <p:txBody>
          <a:bodyPr wrap="square" rtlCol="0">
            <a:spAutoFit/>
          </a:bodyPr>
          <a:lstStyle/>
          <a:p>
            <a:pPr algn="ctr"/>
            <a:r>
              <a:rPr lang="en-US" sz="2800" b="1" dirty="0">
                <a:solidFill>
                  <a:schemeClr val="tx1">
                    <a:lumMod val="85000"/>
                    <a:lumOff val="15000"/>
                  </a:schemeClr>
                </a:solidFill>
              </a:rPr>
              <a:t>UNIT-I   HRM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lide(fromBottom)">
                                      <p:cBhvr>
                                        <p:cTn id="12" dur="5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slide(fromBottom)">
                                      <p:cBhvr>
                                        <p:cTn id="17" dur="5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304800"/>
            <a:ext cx="8305800" cy="6186309"/>
          </a:xfrm>
          <a:prstGeom prst="rect">
            <a:avLst/>
          </a:prstGeom>
        </p:spPr>
        <p:txBody>
          <a:bodyPr wrap="square">
            <a:spAutoFit/>
          </a:bodyPr>
          <a:lstStyle/>
          <a:p>
            <a:pPr marL="120650" indent="-120650" algn="just"/>
            <a:r>
              <a:rPr lang="en-US" sz="2100" b="1" dirty="0">
                <a:solidFill>
                  <a:srgbClr val="FF0000"/>
                </a:solidFill>
              </a:rPr>
              <a:t>Benefits:</a:t>
            </a:r>
          </a:p>
          <a:p>
            <a:pPr marL="120650" indent="-120650" algn="just">
              <a:buFont typeface="Wingdings" pitchFamily="2" charset="2"/>
              <a:buChar char="§"/>
            </a:pPr>
            <a:r>
              <a:rPr lang="en-US" sz="2100" dirty="0">
                <a:latin typeface="Arial Narrow" pitchFamily="34" charset="0"/>
              </a:rPr>
              <a:t>A means of ensuring the organization is prepared with a plan to support service continuity</a:t>
            </a:r>
          </a:p>
          <a:p>
            <a:pPr marL="120650" indent="-120650" algn="just">
              <a:buFont typeface="Wingdings" pitchFamily="2" charset="2"/>
              <a:buChar char="§"/>
            </a:pPr>
            <a:r>
              <a:rPr lang="en-US" sz="2100" dirty="0">
                <a:latin typeface="Arial Narrow" pitchFamily="34" charset="0"/>
              </a:rPr>
              <a:t>when the executive director, senior managers or key people leave</a:t>
            </a:r>
          </a:p>
          <a:p>
            <a:pPr marL="120650" indent="-120650" algn="just">
              <a:buFont typeface="Wingdings" pitchFamily="2" charset="2"/>
              <a:buChar char="§"/>
            </a:pPr>
            <a:r>
              <a:rPr lang="en-US" sz="2100" dirty="0">
                <a:latin typeface="Arial Narrow" pitchFamily="34" charset="0"/>
              </a:rPr>
              <a:t>A continuing supply of qualified, motivated people (or a process to identify them), who </a:t>
            </a:r>
          </a:p>
          <a:p>
            <a:pPr marL="120650" indent="-120650" algn="just">
              <a:buFont typeface="Wingdings" pitchFamily="2" charset="2"/>
              <a:buChar char="§"/>
            </a:pPr>
            <a:r>
              <a:rPr lang="en-US" sz="2100" dirty="0">
                <a:latin typeface="Arial Narrow" pitchFamily="34" charset="0"/>
              </a:rPr>
              <a:t>are prepared to take over when current senior staff and other key employees leave the </a:t>
            </a:r>
          </a:p>
          <a:p>
            <a:pPr marL="120650" indent="-120650" algn="just">
              <a:buFont typeface="Wingdings" pitchFamily="2" charset="2"/>
              <a:buChar char="§"/>
            </a:pPr>
            <a:r>
              <a:rPr lang="en-US" sz="2100" dirty="0">
                <a:latin typeface="Arial Narrow" pitchFamily="34" charset="0"/>
              </a:rPr>
              <a:t>organization</a:t>
            </a:r>
          </a:p>
          <a:p>
            <a:pPr marL="120650" indent="-120650" algn="just">
              <a:buFont typeface="Wingdings" pitchFamily="2" charset="2"/>
              <a:buChar char="§"/>
            </a:pPr>
            <a:r>
              <a:rPr lang="en-US" sz="2100" dirty="0">
                <a:latin typeface="Arial Narrow" pitchFamily="34" charset="0"/>
              </a:rPr>
              <a:t>An alignment between your organization's vision and your human resources that </a:t>
            </a:r>
          </a:p>
          <a:p>
            <a:pPr marL="120650" indent="-120650" algn="just">
              <a:buFont typeface="Wingdings" pitchFamily="2" charset="2"/>
              <a:buChar char="§"/>
            </a:pPr>
            <a:r>
              <a:rPr lang="en-US" sz="2100" dirty="0">
                <a:latin typeface="Arial Narrow" pitchFamily="34" charset="0"/>
              </a:rPr>
              <a:t>demonstrates an understanding of the need to have appropriate staffing to achieve </a:t>
            </a:r>
          </a:p>
          <a:p>
            <a:pPr marL="120650" indent="-120650" algn="just">
              <a:buFont typeface="Wingdings" pitchFamily="2" charset="2"/>
              <a:buChar char="§"/>
            </a:pPr>
            <a:r>
              <a:rPr lang="en-US" sz="2100" dirty="0">
                <a:latin typeface="Arial Narrow" pitchFamily="34" charset="0"/>
              </a:rPr>
              <a:t>strategic plans</a:t>
            </a:r>
          </a:p>
          <a:p>
            <a:pPr marL="120650" indent="-120650" algn="just">
              <a:buFont typeface="Wingdings" pitchFamily="2" charset="2"/>
              <a:buChar char="§"/>
            </a:pPr>
            <a:r>
              <a:rPr lang="en-US" sz="2100" dirty="0">
                <a:latin typeface="Arial Narrow" pitchFamily="34" charset="0"/>
              </a:rPr>
              <a:t>A commitment to developing career paths for employees which will facilitate your </a:t>
            </a:r>
          </a:p>
          <a:p>
            <a:pPr marL="120650" indent="-120650" algn="just">
              <a:buFont typeface="Wingdings" pitchFamily="2" charset="2"/>
              <a:buChar char="§"/>
            </a:pPr>
            <a:r>
              <a:rPr lang="en-US" sz="2100" dirty="0">
                <a:latin typeface="Arial Narrow" pitchFamily="34" charset="0"/>
              </a:rPr>
              <a:t>organization's ability to recruit and retain top-performing employees and volunteers</a:t>
            </a:r>
          </a:p>
          <a:p>
            <a:pPr marL="120650" indent="-120650" algn="just">
              <a:buFont typeface="Wingdings" pitchFamily="2" charset="2"/>
              <a:buChar char="§"/>
            </a:pPr>
            <a:r>
              <a:rPr lang="en-US" sz="2100" dirty="0">
                <a:latin typeface="Arial Narrow" pitchFamily="34" charset="0"/>
              </a:rPr>
              <a:t>An external reputation as an employer that invests in its people and provides </a:t>
            </a:r>
          </a:p>
          <a:p>
            <a:pPr marL="120650" indent="-120650" algn="just">
              <a:buFont typeface="Wingdings" pitchFamily="2" charset="2"/>
              <a:buChar char="§"/>
            </a:pPr>
            <a:r>
              <a:rPr lang="en-US" sz="2100" dirty="0">
                <a:latin typeface="Arial Narrow" pitchFamily="34" charset="0"/>
              </a:rPr>
              <a:t>opportunities and support for advancement</a:t>
            </a:r>
          </a:p>
          <a:p>
            <a:pPr marL="120650" indent="-120650" algn="just">
              <a:buFont typeface="Wingdings" pitchFamily="2" charset="2"/>
              <a:buChar char="§"/>
            </a:pPr>
            <a:r>
              <a:rPr lang="en-US" sz="2100" dirty="0">
                <a:latin typeface="Arial Narrow" pitchFamily="34" charset="0"/>
              </a:rPr>
              <a:t>A message to your employees that they are valuable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8153400" cy="6247864"/>
          </a:xfrm>
          <a:prstGeom prst="rect">
            <a:avLst/>
          </a:prstGeom>
          <a:solidFill>
            <a:schemeClr val="accent6">
              <a:lumMod val="40000"/>
              <a:lumOff val="60000"/>
            </a:schemeClr>
          </a:solidFill>
        </p:spPr>
        <p:txBody>
          <a:bodyPr wrap="square">
            <a:spAutoFit/>
          </a:bodyPr>
          <a:lstStyle/>
          <a:p>
            <a:pPr algn="just" fontAlgn="base"/>
            <a:r>
              <a:rPr lang="en-US" sz="2000" b="1" dirty="0"/>
              <a:t> </a:t>
            </a:r>
            <a:r>
              <a:rPr lang="en-US" sz="2000" b="1" u="sng" dirty="0"/>
              <a:t>Succession planning process</a:t>
            </a:r>
            <a:r>
              <a:rPr lang="en-US" sz="2000" b="1" dirty="0"/>
              <a:t>:</a:t>
            </a:r>
          </a:p>
          <a:p>
            <a:pPr algn="just" fontAlgn="base"/>
            <a:r>
              <a:rPr lang="en-US" sz="2000" b="1" dirty="0"/>
              <a:t>1 – Identify Key Positions</a:t>
            </a:r>
            <a:endParaRPr lang="en-US" sz="2000" dirty="0"/>
          </a:p>
          <a:p>
            <a:pPr algn="just" fontAlgn="base"/>
            <a:r>
              <a:rPr lang="en-US" sz="2000" dirty="0"/>
              <a:t>Analyse business plans to identify the positions most critical for business growth.</a:t>
            </a:r>
          </a:p>
          <a:p>
            <a:pPr algn="just" fontAlgn="base"/>
            <a:r>
              <a:rPr lang="en-US" sz="2000" b="1" dirty="0"/>
              <a:t>2 – Identify Potential Successors</a:t>
            </a:r>
            <a:endParaRPr lang="en-US" sz="2000" dirty="0"/>
          </a:p>
          <a:p>
            <a:pPr algn="just" fontAlgn="base"/>
            <a:r>
              <a:rPr lang="en-US" sz="2000" dirty="0"/>
              <a:t>Establish the key competencies required to undertake these roles and the high potential employees that could step up and assume these positions.</a:t>
            </a:r>
          </a:p>
          <a:p>
            <a:pPr algn="just" fontAlgn="base"/>
            <a:r>
              <a:rPr lang="en-US" sz="2000" b="1" dirty="0"/>
              <a:t>3 – Determine When Will The Potential Successors Be Ready</a:t>
            </a:r>
            <a:endParaRPr lang="en-US" sz="2000" dirty="0"/>
          </a:p>
          <a:p>
            <a:pPr algn="just" fontAlgn="base"/>
            <a:r>
              <a:rPr lang="en-US" sz="2000" dirty="0"/>
              <a:t>Recognize the timeframe of your successor’s readiness to take on the role. Are they ready to commence development now? In the short term? Or, in the long term?</a:t>
            </a:r>
          </a:p>
          <a:p>
            <a:pPr algn="just" fontAlgn="base"/>
            <a:r>
              <a:rPr lang="en-US" sz="2000" b="1" dirty="0"/>
              <a:t>4 – Determine What Development Needs Do They Have</a:t>
            </a:r>
            <a:endParaRPr lang="en-US" sz="2000" dirty="0"/>
          </a:p>
          <a:p>
            <a:pPr algn="just" fontAlgn="base"/>
            <a:r>
              <a:rPr lang="en-US" sz="2000" dirty="0"/>
              <a:t>Determine the training and development required to fill skill gaps and prepare them for advancement. This can include mentoring, secondments, on the job training as well as external courses.</a:t>
            </a:r>
          </a:p>
          <a:p>
            <a:pPr algn="just" fontAlgn="base"/>
            <a:r>
              <a:rPr lang="en-US" sz="2000" b="1" dirty="0"/>
              <a:t>5 – Ensure An Ongoing Commitment</a:t>
            </a:r>
            <a:endParaRPr lang="en-US" sz="2000" dirty="0"/>
          </a:p>
          <a:p>
            <a:pPr algn="just" fontAlgn="base"/>
            <a:r>
              <a:rPr lang="en-US" sz="2000" dirty="0"/>
              <a:t>Managers in all parts of the organisation should be continually identifying gaps in talent and focusing on the development of high performers.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Temporary redeployment of HSG-I (NFG) posts to Karnataka Circle | PO Tools"/>
          <p:cNvPicPr>
            <a:picLocks noChangeAspect="1" noChangeArrowheads="1"/>
          </p:cNvPicPr>
          <p:nvPr/>
        </p:nvPicPr>
        <p:blipFill>
          <a:blip r:embed="rId2" cstate="print"/>
          <a:srcRect l="4808" t="6897" r="2885" b="10345"/>
          <a:stretch>
            <a:fillRect/>
          </a:stretch>
        </p:blipFill>
        <p:spPr bwMode="auto">
          <a:xfrm>
            <a:off x="762000" y="381000"/>
            <a:ext cx="7315200" cy="1676400"/>
          </a:xfrm>
          <a:prstGeom prst="rect">
            <a:avLst/>
          </a:prstGeom>
          <a:noFill/>
        </p:spPr>
      </p:pic>
      <p:sp>
        <p:nvSpPr>
          <p:cNvPr id="6" name="Rectangle 5"/>
          <p:cNvSpPr/>
          <p:nvPr/>
        </p:nvSpPr>
        <p:spPr>
          <a:xfrm>
            <a:off x="381000" y="2209800"/>
            <a:ext cx="8305800" cy="1200329"/>
          </a:xfrm>
          <a:prstGeom prst="rect">
            <a:avLst/>
          </a:prstGeom>
          <a:solidFill>
            <a:srgbClr val="FFFFFF"/>
          </a:solidFill>
          <a:ln>
            <a:solidFill>
              <a:schemeClr val="accent3">
                <a:lumMod val="75000"/>
              </a:schemeClr>
            </a:solidFill>
          </a:ln>
          <a:effectLst>
            <a:glow rad="63500">
              <a:schemeClr val="accent1">
                <a:satMod val="175000"/>
                <a:alpha val="40000"/>
              </a:schemeClr>
            </a:glow>
          </a:effectLst>
        </p:spPr>
        <p:txBody>
          <a:bodyPr wrap="square">
            <a:spAutoFit/>
          </a:bodyPr>
          <a:lstStyle/>
          <a:p>
            <a:pPr algn="just"/>
            <a:r>
              <a:rPr lang="en-US" sz="2400" dirty="0"/>
              <a:t>Redeployment is the process of moving people within the organization and from units where there are excess employees to the departments where there is shortage.</a:t>
            </a:r>
          </a:p>
        </p:txBody>
      </p:sp>
      <p:pic>
        <p:nvPicPr>
          <p:cNvPr id="158726" name="Picture 6" descr="Redeployment Process Guidance for Exporting Managers and Supervisors - ppt  download"/>
          <p:cNvPicPr>
            <a:picLocks noChangeAspect="1" noChangeArrowheads="1"/>
          </p:cNvPicPr>
          <p:nvPr/>
        </p:nvPicPr>
        <p:blipFill>
          <a:blip r:embed="rId3" cstate="print"/>
          <a:srcRect l="8561" t="40625" r="7845" b="17708"/>
          <a:stretch>
            <a:fillRect/>
          </a:stretch>
        </p:blipFill>
        <p:spPr bwMode="auto">
          <a:xfrm>
            <a:off x="381000" y="3505200"/>
            <a:ext cx="8153400" cy="3048000"/>
          </a:xfrm>
          <a:prstGeom prst="rect">
            <a:avLst/>
          </a:prstGeom>
          <a:noFill/>
          <a:ln>
            <a:solidFill>
              <a:srgbClr val="7030A0"/>
            </a:solidFill>
          </a:ln>
          <a:effectLst>
            <a:glow rad="101600">
              <a:schemeClr val="accent3">
                <a:satMod val="175000"/>
                <a:alpha val="40000"/>
              </a:schemeClr>
            </a:glo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3236" y="953155"/>
            <a:ext cx="8253563" cy="5447645"/>
          </a:xfrm>
          <a:prstGeom prst="rect">
            <a:avLst/>
          </a:prstGeom>
          <a:gradFill flip="none" rotWithShape="1">
            <a:gsLst>
              <a:gs pos="0">
                <a:srgbClr val="00FFCC">
                  <a:tint val="66000"/>
                  <a:satMod val="160000"/>
                </a:srgbClr>
              </a:gs>
              <a:gs pos="50000">
                <a:srgbClr val="00FFCC">
                  <a:tint val="44500"/>
                  <a:satMod val="160000"/>
                </a:srgbClr>
              </a:gs>
              <a:gs pos="100000">
                <a:srgbClr val="00FFCC">
                  <a:tint val="23500"/>
                  <a:satMod val="160000"/>
                </a:srgbClr>
              </a:gs>
            </a:gsLst>
            <a:lin ang="16200000" scaled="1"/>
            <a:tileRect/>
          </a:gradFill>
        </p:spPr>
        <p:txBody>
          <a:bodyPr wrap="square" rtlCol="0">
            <a:spAutoFit/>
          </a:bodyPr>
          <a:lstStyle/>
          <a:p>
            <a:pPr marL="285750" indent="-285750"/>
            <a:r>
              <a:rPr lang="en-GB" sz="2000" dirty="0"/>
              <a:t>	</a:t>
            </a:r>
            <a:r>
              <a:rPr lang="en-GB" sz="2800" b="1" dirty="0">
                <a:solidFill>
                  <a:srgbClr val="FF33CC"/>
                </a:solidFill>
              </a:rPr>
              <a:t>Process of Redeployment:</a:t>
            </a:r>
            <a:endParaRPr lang="en-GB" sz="2000" b="1" dirty="0">
              <a:solidFill>
                <a:srgbClr val="FF33CC"/>
              </a:solidFill>
            </a:endParaRPr>
          </a:p>
          <a:p>
            <a:pPr marL="285750" indent="-285750">
              <a:buFont typeface="Arial" panose="020B0604020202020204" pitchFamily="34" charset="0"/>
              <a:buChar char="•"/>
            </a:pPr>
            <a:endParaRPr lang="en-GB" sz="2000" dirty="0"/>
          </a:p>
          <a:p>
            <a:pPr marL="285750" indent="-285750" algn="just">
              <a:buFont typeface="Arial" panose="020B0604020202020204" pitchFamily="34" charset="0"/>
              <a:buChar char="•"/>
            </a:pPr>
            <a:r>
              <a:rPr lang="en-GB" sz="2000" b="1" dirty="0">
                <a:solidFill>
                  <a:schemeClr val="accent3">
                    <a:lumMod val="50000"/>
                  </a:schemeClr>
                </a:solidFill>
                <a:latin typeface="Arial" pitchFamily="34" charset="0"/>
                <a:cs typeface="Arial" pitchFamily="34" charset="0"/>
              </a:rPr>
              <a:t>Maintain an up to date Redeployment Register </a:t>
            </a:r>
          </a:p>
          <a:p>
            <a:pPr algn="just"/>
            <a:endParaRPr lang="en-GB" sz="2000" b="1" dirty="0">
              <a:solidFill>
                <a:schemeClr val="accent3">
                  <a:lumMod val="50000"/>
                </a:schemeClr>
              </a:solidFill>
              <a:latin typeface="Arial" pitchFamily="34" charset="0"/>
              <a:cs typeface="Arial" pitchFamily="34" charset="0"/>
            </a:endParaRPr>
          </a:p>
          <a:p>
            <a:pPr marL="285750" indent="-285750" algn="just">
              <a:buFont typeface="Arial" panose="020B0604020202020204" pitchFamily="34" charset="0"/>
              <a:buChar char="•"/>
            </a:pPr>
            <a:r>
              <a:rPr lang="en-GB" sz="2000" b="1" dirty="0">
                <a:solidFill>
                  <a:schemeClr val="accent3">
                    <a:lumMod val="50000"/>
                  </a:schemeClr>
                </a:solidFill>
                <a:latin typeface="Arial" pitchFamily="34" charset="0"/>
                <a:cs typeface="Arial" pitchFamily="34" charset="0"/>
              </a:rPr>
              <a:t>Make exporting managers and employees aware of suitable vacancies</a:t>
            </a:r>
          </a:p>
          <a:p>
            <a:pPr algn="just"/>
            <a:endParaRPr lang="en-GB" sz="2000" b="1" dirty="0">
              <a:solidFill>
                <a:schemeClr val="accent3">
                  <a:lumMod val="50000"/>
                </a:schemeClr>
              </a:solidFill>
              <a:latin typeface="Arial" pitchFamily="34" charset="0"/>
              <a:cs typeface="Arial" pitchFamily="34" charset="0"/>
            </a:endParaRPr>
          </a:p>
          <a:p>
            <a:pPr marL="285750" indent="-285750" algn="just">
              <a:buFont typeface="Arial" panose="020B0604020202020204" pitchFamily="34" charset="0"/>
              <a:buChar char="•"/>
            </a:pPr>
            <a:r>
              <a:rPr lang="en-GB" sz="2000" b="1" dirty="0">
                <a:solidFill>
                  <a:schemeClr val="accent3">
                    <a:lumMod val="50000"/>
                  </a:schemeClr>
                </a:solidFill>
                <a:latin typeface="Arial" pitchFamily="34" charset="0"/>
                <a:cs typeface="Arial" pitchFamily="34" charset="0"/>
              </a:rPr>
              <a:t>Ensure redeployees are given first priority for any vacancies</a:t>
            </a:r>
          </a:p>
          <a:p>
            <a:pPr algn="just"/>
            <a:endParaRPr lang="en-GB" sz="2000" b="1" dirty="0">
              <a:solidFill>
                <a:schemeClr val="accent3">
                  <a:lumMod val="50000"/>
                </a:schemeClr>
              </a:solidFill>
              <a:latin typeface="Arial" pitchFamily="34" charset="0"/>
              <a:cs typeface="Arial" pitchFamily="34" charset="0"/>
            </a:endParaRPr>
          </a:p>
          <a:p>
            <a:pPr marL="285750" indent="-285750" algn="just">
              <a:buFont typeface="Arial" panose="020B0604020202020204" pitchFamily="34" charset="0"/>
              <a:buChar char="•"/>
            </a:pPr>
            <a:r>
              <a:rPr lang="en-GB" sz="2000" b="1" dirty="0">
                <a:solidFill>
                  <a:schemeClr val="accent3">
                    <a:lumMod val="50000"/>
                  </a:schemeClr>
                </a:solidFill>
                <a:latin typeface="Arial" pitchFamily="34" charset="0"/>
                <a:cs typeface="Arial" pitchFamily="34" charset="0"/>
              </a:rPr>
              <a:t>Provide relevant support to candidates in the company Jobs</a:t>
            </a:r>
          </a:p>
          <a:p>
            <a:pPr algn="just"/>
            <a:endParaRPr lang="en-GB" sz="2000" b="1" dirty="0">
              <a:solidFill>
                <a:schemeClr val="accent3">
                  <a:lumMod val="50000"/>
                </a:schemeClr>
              </a:solidFill>
              <a:latin typeface="Arial" pitchFamily="34" charset="0"/>
              <a:cs typeface="Arial" pitchFamily="34" charset="0"/>
            </a:endParaRPr>
          </a:p>
          <a:p>
            <a:pPr marL="285750" indent="-285750" algn="just">
              <a:buFont typeface="Arial" panose="020B0604020202020204" pitchFamily="34" charset="0"/>
              <a:buChar char="•"/>
            </a:pPr>
            <a:r>
              <a:rPr lang="en-GB" sz="2000" b="1" dirty="0">
                <a:solidFill>
                  <a:schemeClr val="accent3">
                    <a:lumMod val="50000"/>
                  </a:schemeClr>
                </a:solidFill>
                <a:latin typeface="Arial" pitchFamily="34" charset="0"/>
                <a:cs typeface="Arial" pitchFamily="34" charset="0"/>
              </a:rPr>
              <a:t>Confirm offers of suitable work trials and successful redeployment </a:t>
            </a:r>
          </a:p>
          <a:p>
            <a:pPr marL="285750" indent="-285750" algn="just">
              <a:buFont typeface="Arial" panose="020B0604020202020204" pitchFamily="34" charset="0"/>
              <a:buChar char="•"/>
            </a:pPr>
            <a:r>
              <a:rPr lang="en-GB" sz="2000" b="1" dirty="0">
                <a:solidFill>
                  <a:schemeClr val="accent3">
                    <a:lumMod val="50000"/>
                  </a:schemeClr>
                </a:solidFill>
                <a:latin typeface="Arial" pitchFamily="34" charset="0"/>
                <a:cs typeface="Arial" pitchFamily="34" charset="0"/>
              </a:rPr>
              <a:t>Pay protection</a:t>
            </a:r>
          </a:p>
          <a:p>
            <a:pPr algn="just"/>
            <a:endParaRPr lang="en-GB" sz="2000" b="1" dirty="0">
              <a:solidFill>
                <a:schemeClr val="accent3">
                  <a:lumMod val="50000"/>
                </a:schemeClr>
              </a:solidFill>
              <a:latin typeface="Arial" pitchFamily="34" charset="0"/>
              <a:cs typeface="Arial" pitchFamily="34" charset="0"/>
            </a:endParaRPr>
          </a:p>
          <a:p>
            <a:pPr marL="285750" indent="-285750" algn="just">
              <a:buFont typeface="Arial" panose="020B0604020202020204" pitchFamily="34" charset="0"/>
              <a:buChar char="•"/>
            </a:pPr>
            <a:r>
              <a:rPr lang="en-GB" sz="2000" b="1" dirty="0">
                <a:solidFill>
                  <a:schemeClr val="accent3">
                    <a:lumMod val="50000"/>
                  </a:schemeClr>
                </a:solidFill>
                <a:latin typeface="Arial" pitchFamily="34" charset="0"/>
                <a:cs typeface="Arial" pitchFamily="34" charset="0"/>
              </a:rPr>
              <a:t>Support managers throughout and keep them fully briefed </a:t>
            </a:r>
          </a:p>
          <a:p>
            <a:endParaRPr lang="en-GB" sz="2000" dirty="0">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295400"/>
            <a:ext cx="8289321" cy="3970318"/>
          </a:xfrm>
          <a:prstGeom prst="rect">
            <a:avLst/>
          </a:prstGeom>
          <a:solidFill>
            <a:srgbClr val="FFFFCC"/>
          </a:solidFill>
        </p:spPr>
        <p:txBody>
          <a:bodyPr wrap="none">
            <a:spAutoFit/>
          </a:bodyPr>
          <a:lstStyle/>
          <a:p>
            <a:r>
              <a:rPr lang="en-US" sz="2400" b="1" dirty="0">
                <a:solidFill>
                  <a:srgbClr val="002060"/>
                </a:solidFill>
                <a:latin typeface="Calibri" pitchFamily="34" charset="0"/>
                <a:cs typeface="Calibri" pitchFamily="34" charset="0"/>
              </a:rPr>
              <a:t>Benefits of Redeployment:</a:t>
            </a:r>
          </a:p>
          <a:p>
            <a:endParaRPr lang="en-US" sz="2400" b="1" dirty="0">
              <a:latin typeface="Calibri" pitchFamily="34" charset="0"/>
              <a:cs typeface="Calibri" pitchFamily="34" charset="0"/>
            </a:endParaRPr>
          </a:p>
          <a:p>
            <a:pPr algn="just">
              <a:lnSpc>
                <a:spcPct val="150000"/>
              </a:lnSpc>
              <a:buFont typeface="Arial" pitchFamily="34" charset="0"/>
              <a:buChar char="•"/>
            </a:pPr>
            <a:r>
              <a:rPr lang="en-US" sz="2400" b="1" dirty="0">
                <a:solidFill>
                  <a:srgbClr val="C70574"/>
                </a:solidFill>
                <a:latin typeface="Calibri" pitchFamily="34" charset="0"/>
                <a:cs typeface="Calibri" pitchFamily="34" charset="0"/>
              </a:rPr>
              <a:t>Lower Costs</a:t>
            </a:r>
          </a:p>
          <a:p>
            <a:pPr algn="just">
              <a:lnSpc>
                <a:spcPct val="150000"/>
              </a:lnSpc>
              <a:buFont typeface="Arial" pitchFamily="34" charset="0"/>
              <a:buChar char="•"/>
            </a:pPr>
            <a:r>
              <a:rPr lang="en-US" sz="2400" b="1" dirty="0">
                <a:solidFill>
                  <a:srgbClr val="C70574"/>
                </a:solidFill>
                <a:latin typeface="Calibri" pitchFamily="34" charset="0"/>
                <a:cs typeface="Calibri" pitchFamily="34" charset="0"/>
              </a:rPr>
              <a:t>Improves Corporate Brand</a:t>
            </a:r>
          </a:p>
          <a:p>
            <a:pPr algn="just">
              <a:lnSpc>
                <a:spcPct val="150000"/>
              </a:lnSpc>
              <a:buFont typeface="Arial" pitchFamily="34" charset="0"/>
              <a:buChar char="•"/>
            </a:pPr>
            <a:r>
              <a:rPr lang="en-US" sz="2400" b="1" dirty="0">
                <a:solidFill>
                  <a:srgbClr val="C70574"/>
                </a:solidFill>
                <a:latin typeface="Calibri" pitchFamily="34" charset="0"/>
                <a:cs typeface="Calibri" pitchFamily="34" charset="0"/>
              </a:rPr>
              <a:t>Improves The Relationship Between Employees and Employers</a:t>
            </a:r>
          </a:p>
          <a:p>
            <a:pPr algn="just">
              <a:lnSpc>
                <a:spcPct val="150000"/>
              </a:lnSpc>
              <a:buFont typeface="Arial" pitchFamily="34" charset="0"/>
              <a:buChar char="•"/>
            </a:pPr>
            <a:r>
              <a:rPr lang="en-US" sz="2400" b="1" dirty="0">
                <a:solidFill>
                  <a:srgbClr val="C70574"/>
                </a:solidFill>
                <a:latin typeface="Calibri" pitchFamily="34" charset="0"/>
                <a:cs typeface="Calibri" pitchFamily="34" charset="0"/>
              </a:rPr>
              <a:t>Promotes a Positive Company Culture</a:t>
            </a:r>
          </a:p>
          <a:p>
            <a:pPr algn="just">
              <a:lnSpc>
                <a:spcPct val="150000"/>
              </a:lnSpc>
              <a:buFont typeface="Arial" pitchFamily="34" charset="0"/>
              <a:buChar char="•"/>
            </a:pPr>
            <a:r>
              <a:rPr lang="en-US" sz="2400" b="1" dirty="0">
                <a:solidFill>
                  <a:srgbClr val="C70574"/>
                </a:solidFill>
                <a:latin typeface="Calibri" pitchFamily="34" charset="0"/>
                <a:cs typeface="Calibri" pitchFamily="34" charset="0"/>
              </a:rPr>
              <a:t>Improves Talent Retention</a:t>
            </a:r>
          </a:p>
          <a:p>
            <a:endParaRPr lang="en-US" sz="2400" b="1" dirty="0">
              <a:latin typeface="Calibri" pitchFamily="34" charset="0"/>
              <a:cs typeface="Calibri"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C61D9-E690-0DDF-DC7F-04DC9DF26165}"/>
              </a:ext>
            </a:extLst>
          </p:cNvPr>
          <p:cNvSpPr>
            <a:spLocks noGrp="1"/>
          </p:cNvSpPr>
          <p:nvPr>
            <p:ph type="title"/>
          </p:nvPr>
        </p:nvSpPr>
        <p:spPr>
          <a:xfrm>
            <a:off x="457200" y="609600"/>
            <a:ext cx="7239000" cy="548640"/>
          </a:xfrm>
          <a:solidFill>
            <a:schemeClr val="accent6">
              <a:lumMod val="60000"/>
              <a:lumOff val="40000"/>
            </a:schemeClr>
          </a:solidFill>
        </p:spPr>
        <p:txBody>
          <a:bodyPr>
            <a:normAutofit fontScale="90000"/>
          </a:bodyPr>
          <a:lstStyle/>
          <a:p>
            <a:pPr algn="ctr"/>
            <a:r>
              <a:rPr lang="en-US" dirty="0">
                <a:solidFill>
                  <a:srgbClr val="7030A0"/>
                </a:solidFill>
              </a:rPr>
              <a:t>Performance appraisal</a:t>
            </a:r>
          </a:p>
        </p:txBody>
      </p:sp>
      <p:sp>
        <p:nvSpPr>
          <p:cNvPr id="5" name="TextBox 4">
            <a:extLst>
              <a:ext uri="{FF2B5EF4-FFF2-40B4-BE49-F238E27FC236}">
                <a16:creationId xmlns:a16="http://schemas.microsoft.com/office/drawing/2014/main" id="{DD1B6BBD-7285-7A57-8B9B-708EC2AD6EBB}"/>
              </a:ext>
            </a:extLst>
          </p:cNvPr>
          <p:cNvSpPr txBox="1"/>
          <p:nvPr/>
        </p:nvSpPr>
        <p:spPr>
          <a:xfrm>
            <a:off x="457200" y="1438870"/>
            <a:ext cx="7924800" cy="923330"/>
          </a:xfrm>
          <a:prstGeom prst="rect">
            <a:avLst/>
          </a:prstGeom>
          <a:noFill/>
        </p:spPr>
        <p:txBody>
          <a:bodyPr wrap="square">
            <a:spAutoFit/>
          </a:bodyPr>
          <a:lstStyle/>
          <a:p>
            <a:pPr algn="just"/>
            <a:r>
              <a:rPr lang="en-US" b="1" dirty="0">
                <a:solidFill>
                  <a:srgbClr val="CC00CC"/>
                </a:solidFill>
              </a:rPr>
              <a:t>Dale S. Beach, </a:t>
            </a:r>
            <a:r>
              <a:rPr lang="en-US" dirty="0"/>
              <a:t>“Performance appraisal is systematic evaluation of the individual with respect to his or her performance on the job and his or her potential for development”.</a:t>
            </a:r>
          </a:p>
        </p:txBody>
      </p:sp>
      <p:sp>
        <p:nvSpPr>
          <p:cNvPr id="7" name="TextBox 6">
            <a:extLst>
              <a:ext uri="{FF2B5EF4-FFF2-40B4-BE49-F238E27FC236}">
                <a16:creationId xmlns:a16="http://schemas.microsoft.com/office/drawing/2014/main" id="{ABFE2632-627C-20CE-51E3-1B35995B2BB9}"/>
              </a:ext>
            </a:extLst>
          </p:cNvPr>
          <p:cNvSpPr txBox="1"/>
          <p:nvPr/>
        </p:nvSpPr>
        <p:spPr>
          <a:xfrm>
            <a:off x="457200" y="3828871"/>
            <a:ext cx="8001000" cy="1200329"/>
          </a:xfrm>
          <a:prstGeom prst="rect">
            <a:avLst/>
          </a:prstGeom>
          <a:noFill/>
        </p:spPr>
        <p:txBody>
          <a:bodyPr wrap="square">
            <a:spAutoFit/>
          </a:bodyPr>
          <a:lstStyle/>
          <a:p>
            <a:pPr algn="just"/>
            <a:r>
              <a:rPr lang="en-US" b="1" dirty="0">
                <a:solidFill>
                  <a:srgbClr val="CC00CC"/>
                </a:solidFill>
              </a:rPr>
              <a:t>Dale Yoder</a:t>
            </a:r>
            <a:r>
              <a:rPr lang="en-US" dirty="0"/>
              <a:t>, ”Performance appraisal includes all formal procedures used to evaluated personalities and contributions and potentials of group members in a working organisation. It is a continuous process to secure information necessary for making correct and objective decisions on employees.”</a:t>
            </a:r>
          </a:p>
        </p:txBody>
      </p:sp>
    </p:spTree>
    <p:extLst>
      <p:ext uri="{BB962C8B-B14F-4D97-AF65-F5344CB8AC3E}">
        <p14:creationId xmlns:p14="http://schemas.microsoft.com/office/powerpoint/2010/main" val="476466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B4F51E-6D26-5A42-C413-D4D20AA63D19}"/>
              </a:ext>
            </a:extLst>
          </p:cNvPr>
          <p:cNvSpPr txBox="1"/>
          <p:nvPr/>
        </p:nvSpPr>
        <p:spPr>
          <a:xfrm>
            <a:off x="533400" y="1305342"/>
            <a:ext cx="7315200" cy="4401205"/>
          </a:xfrm>
          <a:prstGeom prst="rect">
            <a:avLst/>
          </a:prstGeom>
          <a:noFill/>
        </p:spPr>
        <p:txBody>
          <a:bodyPr wrap="square">
            <a:spAutoFit/>
          </a:bodyPr>
          <a:lstStyle/>
          <a:p>
            <a:pPr marL="285750" indent="-285750">
              <a:buFont typeface="Arial" panose="020B0604020202020204" pitchFamily="34" charset="0"/>
              <a:buChar char="•"/>
            </a:pPr>
            <a:r>
              <a:rPr lang="en-US" sz="2000" b="1" dirty="0">
                <a:solidFill>
                  <a:srgbClr val="CC00CC"/>
                </a:solidFill>
              </a:rPr>
              <a:t>Objectives of Performance Appraisal: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maintain records in order to determine compensation packages, wage structure, salaries raises, etc.</a:t>
            </a:r>
          </a:p>
          <a:p>
            <a:pPr marL="285750" indent="-285750">
              <a:buFont typeface="Arial" panose="020B0604020202020204" pitchFamily="34" charset="0"/>
              <a:buChar char="•"/>
            </a:pPr>
            <a:r>
              <a:rPr lang="en-US" sz="2000" dirty="0"/>
              <a:t>To identify the strengths and weaknesses of employees to place right men on right job.</a:t>
            </a:r>
          </a:p>
          <a:p>
            <a:pPr marL="285750" indent="-285750">
              <a:buFont typeface="Arial" panose="020B0604020202020204" pitchFamily="34" charset="0"/>
              <a:buChar char="•"/>
            </a:pPr>
            <a:r>
              <a:rPr lang="en-US" sz="2000" dirty="0"/>
              <a:t>To maintain and assess the potential in a person for growth and development.</a:t>
            </a:r>
          </a:p>
          <a:p>
            <a:pPr marL="285750" indent="-285750">
              <a:buFont typeface="Arial" panose="020B0604020202020204" pitchFamily="34" charset="0"/>
              <a:buChar char="•"/>
            </a:pPr>
            <a:r>
              <a:rPr lang="en-US" sz="2000" dirty="0"/>
              <a:t>To provide a feedback to employees regarding their performance and related status.</a:t>
            </a:r>
          </a:p>
          <a:p>
            <a:pPr marL="285750" indent="-285750">
              <a:buFont typeface="Arial" panose="020B0604020202020204" pitchFamily="34" charset="0"/>
              <a:buChar char="•"/>
            </a:pPr>
            <a:r>
              <a:rPr lang="en-US" sz="2000" dirty="0"/>
              <a:t>It serves as a basis for influencing working habits of the employees.</a:t>
            </a:r>
          </a:p>
          <a:p>
            <a:pPr marL="285750" indent="-285750" algn="just">
              <a:buFont typeface="Arial" panose="020B0604020202020204" pitchFamily="34" charset="0"/>
              <a:buChar char="•"/>
            </a:pPr>
            <a:r>
              <a:rPr lang="en-US" sz="2000" dirty="0"/>
              <a:t>To review and retain the promotional and other training programmes.</a:t>
            </a:r>
          </a:p>
        </p:txBody>
      </p:sp>
    </p:spTree>
    <p:extLst>
      <p:ext uri="{BB962C8B-B14F-4D97-AF65-F5344CB8AC3E}">
        <p14:creationId xmlns:p14="http://schemas.microsoft.com/office/powerpoint/2010/main" val="2604517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0A452D-CC62-F546-92FA-895206AA1ED0}"/>
              </a:ext>
            </a:extLst>
          </p:cNvPr>
          <p:cNvPicPr>
            <a:picLocks noChangeAspect="1"/>
          </p:cNvPicPr>
          <p:nvPr/>
        </p:nvPicPr>
        <p:blipFill>
          <a:blip r:embed="rId2"/>
          <a:stretch>
            <a:fillRect/>
          </a:stretch>
        </p:blipFill>
        <p:spPr>
          <a:xfrm>
            <a:off x="609600" y="838200"/>
            <a:ext cx="4800600" cy="2139881"/>
          </a:xfrm>
          <a:prstGeom prst="rect">
            <a:avLst/>
          </a:prstGeom>
        </p:spPr>
      </p:pic>
    </p:spTree>
    <p:extLst>
      <p:ext uri="{BB962C8B-B14F-4D97-AF65-F5344CB8AC3E}">
        <p14:creationId xmlns:p14="http://schemas.microsoft.com/office/powerpoint/2010/main" val="2613818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Commonly used Performance Appraisal Methods | Smarter Appraisal |  Performance Review Software. Sign up now!">
            <a:extLst>
              <a:ext uri="{FF2B5EF4-FFF2-40B4-BE49-F238E27FC236}">
                <a16:creationId xmlns:a16="http://schemas.microsoft.com/office/drawing/2014/main" id="{7B7083D7-290F-2B53-ACCF-725F32C2B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305799"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3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Recruitment: Meaning, Factors, Objectives, Challenges"/>
          <p:cNvPicPr>
            <a:picLocks noChangeAspect="1" noChangeArrowheads="1"/>
          </p:cNvPicPr>
          <p:nvPr/>
        </p:nvPicPr>
        <p:blipFill>
          <a:blip r:embed="rId2" cstate="print"/>
          <a:srcRect/>
          <a:stretch>
            <a:fillRect/>
          </a:stretch>
        </p:blipFill>
        <p:spPr bwMode="auto">
          <a:xfrm>
            <a:off x="457200" y="228600"/>
            <a:ext cx="8153400" cy="1676400"/>
          </a:xfrm>
          <a:prstGeom prst="rect">
            <a:avLst/>
          </a:prstGeom>
          <a:noFill/>
        </p:spPr>
      </p:pic>
      <p:pic>
        <p:nvPicPr>
          <p:cNvPr id="69636" name="Picture 4" descr="Pre 2nd sem recruitment hrm (1)"/>
          <p:cNvPicPr>
            <a:picLocks noChangeAspect="1" noChangeArrowheads="1"/>
          </p:cNvPicPr>
          <p:nvPr/>
        </p:nvPicPr>
        <p:blipFill>
          <a:blip r:embed="rId3" cstate="print"/>
          <a:srcRect b="14754"/>
          <a:stretch>
            <a:fillRect/>
          </a:stretch>
        </p:blipFill>
        <p:spPr bwMode="auto">
          <a:xfrm>
            <a:off x="307975" y="2057400"/>
            <a:ext cx="8455025" cy="4495800"/>
          </a:xfrm>
          <a:prstGeom prst="rect">
            <a:avLst/>
          </a:prstGeom>
          <a:noFill/>
        </p:spPr>
      </p:pic>
    </p:spTree>
    <p:extLst>
      <p:ext uri="{BB962C8B-B14F-4D97-AF65-F5344CB8AC3E}">
        <p14:creationId xmlns:p14="http://schemas.microsoft.com/office/powerpoint/2010/main" val="2321719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AutoShape 6" descr="NTA-UGC-NET &amp; SET Exams - Meaning and Objective of HRM (in Hindi) Offered  by Unacade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NTA-UGC-NET &amp; SET Exams - Meaning and Objective of HRM (in Hindi) Offered  by Unacade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NTA-UGC-NET &amp; SET Exams - Meaning and objectives of HRM (in Hindi) Offered  by Unacade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40" name="Picture 16" descr="Human Resource Management - YouTube"/>
          <p:cNvPicPr>
            <a:picLocks noChangeAspect="1" noChangeArrowheads="1"/>
          </p:cNvPicPr>
          <p:nvPr/>
        </p:nvPicPr>
        <p:blipFill>
          <a:blip r:embed="rId2" cstate="print">
            <a:biLevel thresh="50000"/>
            <a:lum bright="-1000" contrast="-1000"/>
          </a:blip>
          <a:srcRect/>
          <a:stretch>
            <a:fillRect/>
          </a:stretch>
        </p:blipFill>
        <p:spPr bwMode="auto">
          <a:xfrm>
            <a:off x="76200" y="228600"/>
            <a:ext cx="8988425" cy="6553200"/>
          </a:xfrm>
          <a:prstGeom prst="rect">
            <a:avLst/>
          </a:prstGeom>
          <a:blipFill>
            <a:blip r:embed="rId3" cstate="print">
              <a:biLevel thresh="50000"/>
              <a:lum bright="-1000" contrast="-1000"/>
            </a:blip>
            <a:tile tx="0" ty="0" sx="100000" sy="100000" flip="none" algn="tl"/>
          </a:blipFill>
          <a:ln>
            <a:solidFill>
              <a:srgbClr val="0070C0"/>
            </a:solidFill>
          </a:ln>
        </p:spPr>
      </p:pic>
      <p:pic>
        <p:nvPicPr>
          <p:cNvPr id="1042" name="Picture 18" descr="Human Resource Management (HRM) Definition Meaning | NASSCOM Community |  The Official Community of Indian IT Industry"/>
          <p:cNvPicPr>
            <a:picLocks noChangeAspect="1" noChangeArrowheads="1"/>
          </p:cNvPicPr>
          <p:nvPr/>
        </p:nvPicPr>
        <p:blipFill>
          <a:blip r:embed="rId4" cstate="print"/>
          <a:srcRect/>
          <a:stretch>
            <a:fillRect/>
          </a:stretch>
        </p:blipFill>
        <p:spPr bwMode="auto">
          <a:xfrm>
            <a:off x="685800" y="304800"/>
            <a:ext cx="7315200" cy="2667000"/>
          </a:xfrm>
          <a:prstGeom prst="rect">
            <a:avLst/>
          </a:prstGeom>
          <a:ln/>
        </p:spPr>
        <p:style>
          <a:lnRef idx="2">
            <a:schemeClr val="accent1">
              <a:shade val="50000"/>
            </a:schemeClr>
          </a:lnRef>
          <a:fillRef idx="1">
            <a:schemeClr val="accent1"/>
          </a:fillRef>
          <a:effectRef idx="0">
            <a:schemeClr val="accent1"/>
          </a:effectRef>
          <a:fontRef idx="minor">
            <a:schemeClr val="lt1"/>
          </a:fontRef>
        </p:style>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Objectives of Recruitment - YouTube"/>
          <p:cNvPicPr>
            <a:picLocks noChangeAspect="1" noChangeArrowheads="1"/>
          </p:cNvPicPr>
          <p:nvPr/>
        </p:nvPicPr>
        <p:blipFill>
          <a:blip r:embed="rId2" cstate="print"/>
          <a:srcRect l="16849" t="3333" r="16276" b="10000"/>
          <a:stretch>
            <a:fillRect/>
          </a:stretch>
        </p:blipFill>
        <p:spPr bwMode="auto">
          <a:xfrm>
            <a:off x="381000" y="381000"/>
            <a:ext cx="8153400" cy="5943600"/>
          </a:xfrm>
          <a:prstGeom prst="rect">
            <a:avLst/>
          </a:prstGeom>
          <a:noFill/>
        </p:spPr>
      </p:pic>
    </p:spTree>
    <p:extLst>
      <p:ext uri="{BB962C8B-B14F-4D97-AF65-F5344CB8AC3E}">
        <p14:creationId xmlns:p14="http://schemas.microsoft.com/office/powerpoint/2010/main" val="2143226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Just Read"/>
          <p:cNvPicPr>
            <a:picLocks noChangeAspect="1" noChangeArrowheads="1"/>
          </p:cNvPicPr>
          <p:nvPr/>
        </p:nvPicPr>
        <p:blipFill>
          <a:blip r:embed="rId2" cstate="print"/>
          <a:srcRect/>
          <a:stretch>
            <a:fillRect/>
          </a:stretch>
        </p:blipFill>
        <p:spPr bwMode="auto">
          <a:xfrm>
            <a:off x="762000" y="381000"/>
            <a:ext cx="7010400" cy="6248400"/>
          </a:xfrm>
          <a:prstGeom prst="rect">
            <a:avLst/>
          </a:prstGeom>
          <a:noFill/>
        </p:spPr>
      </p:pic>
    </p:spTree>
    <p:extLst>
      <p:ext uri="{BB962C8B-B14F-4D97-AF65-F5344CB8AC3E}">
        <p14:creationId xmlns:p14="http://schemas.microsoft.com/office/powerpoint/2010/main" val="639521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Sources of&#10;Recruitment&#10;Internal&#10;source&#10;Transfer- job&#10;rotation shifting&#10;from one job to&#10;another&#10;Promotion-&#10;shifting an&#10;employee to&#10;higher position&#10;Employee&#10;referrals-&#10;recommendation&#10;from current&#10;employees&#10;External source&#10;Direct recruitment-&#10;(factory gate)&#10;Unsolicited&#10;application&#10;Media Advertisement&#10;Employment&#10;Exchange&#10;Mg consultants(data&#10;bank)&#10;Campus recruitment&#10;Recommendations&#10;Labour contractors&#10;Modern technique&#10;Walk- in&#10;Consult-in-(encourage to&#10;approach personally )&#10;Head Hunting-(professional&#10;org search senior executives&#10;and advise co. to fill the&#10;position)&#10;Body shopping- training&#10;institution develop pool of&#10;HR.&#10;Business Alliances-&#10;acquisition, mergers, share&#10;HR&#10;Tele-recruitment&#10; ">
            <a:extLst>
              <a:ext uri="{FF2B5EF4-FFF2-40B4-BE49-F238E27FC236}">
                <a16:creationId xmlns:a16="http://schemas.microsoft.com/office/drawing/2014/main" id="{3582D551-0B0C-21C1-D2A7-E85FFAE6BDD7}"/>
              </a:ext>
            </a:extLst>
          </p:cNvPr>
          <p:cNvPicPr>
            <a:picLocks noChangeAspect="1" noChangeArrowheads="1"/>
          </p:cNvPicPr>
          <p:nvPr/>
        </p:nvPicPr>
        <p:blipFill>
          <a:blip r:embed="rId2" cstate="print"/>
          <a:srcRect/>
          <a:stretch>
            <a:fillRect/>
          </a:stretch>
        </p:blipFill>
        <p:spPr bwMode="auto">
          <a:xfrm>
            <a:off x="533400" y="685800"/>
            <a:ext cx="6705600" cy="6115050"/>
          </a:xfrm>
          <a:prstGeom prst="rect">
            <a:avLst/>
          </a:prstGeom>
          <a:noFill/>
        </p:spPr>
      </p:pic>
    </p:spTree>
    <p:extLst>
      <p:ext uri="{BB962C8B-B14F-4D97-AF65-F5344CB8AC3E}">
        <p14:creationId xmlns:p14="http://schemas.microsoft.com/office/powerpoint/2010/main" val="2280098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election | PPT">
            <a:extLst>
              <a:ext uri="{FF2B5EF4-FFF2-40B4-BE49-F238E27FC236}">
                <a16:creationId xmlns:a16="http://schemas.microsoft.com/office/drawing/2014/main" id="{A65262BF-4D21-DE7D-67AF-C508529D0286}"/>
              </a:ext>
            </a:extLst>
          </p:cNvPr>
          <p:cNvPicPr>
            <a:picLocks noChangeAspect="1" noChangeArrowheads="1"/>
          </p:cNvPicPr>
          <p:nvPr/>
        </p:nvPicPr>
        <p:blipFill>
          <a:blip r:embed="rId2" cstate="print"/>
          <a:srcRect/>
          <a:stretch>
            <a:fillRect/>
          </a:stretch>
        </p:blipFill>
        <p:spPr bwMode="auto">
          <a:xfrm>
            <a:off x="76200" y="409575"/>
            <a:ext cx="4876800" cy="6038849"/>
          </a:xfrm>
          <a:prstGeom prst="rect">
            <a:avLst/>
          </a:prstGeom>
          <a:noFill/>
        </p:spPr>
      </p:pic>
      <p:pic>
        <p:nvPicPr>
          <p:cNvPr id="5" name="Picture 4" descr="Factors affecting selection&#10; External environment&#10; Supply and demand of specific skill&#10; Unemployment rate&#10; Legal and political considerations&#10; Company’s Image&#10; Internal environment&#10; Company’s policy&#10; HRP&#10; Cost of hiring&#10; ">
            <a:extLst>
              <a:ext uri="{FF2B5EF4-FFF2-40B4-BE49-F238E27FC236}">
                <a16:creationId xmlns:a16="http://schemas.microsoft.com/office/drawing/2014/main" id="{9D5319F0-AE09-C979-3967-7D2281307124}"/>
              </a:ext>
            </a:extLst>
          </p:cNvPr>
          <p:cNvPicPr>
            <a:picLocks noChangeAspect="1" noChangeArrowheads="1"/>
          </p:cNvPicPr>
          <p:nvPr/>
        </p:nvPicPr>
        <p:blipFill>
          <a:blip r:embed="rId3" cstate="print"/>
          <a:srcRect t="11321" b="9434"/>
          <a:stretch>
            <a:fillRect/>
          </a:stretch>
        </p:blipFill>
        <p:spPr bwMode="auto">
          <a:xfrm>
            <a:off x="4876800" y="533400"/>
            <a:ext cx="4191000" cy="5715000"/>
          </a:xfrm>
          <a:prstGeom prst="rect">
            <a:avLst/>
          </a:prstGeom>
          <a:noFill/>
        </p:spPr>
      </p:pic>
    </p:spTree>
    <p:extLst>
      <p:ext uri="{BB962C8B-B14F-4D97-AF65-F5344CB8AC3E}">
        <p14:creationId xmlns:p14="http://schemas.microsoft.com/office/powerpoint/2010/main" val="558946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ELECTION STEPS- series of hurdles&#10;STEP 1&#10;• Reception-(a co. create favorable impression from stage of&#10;reception)&#10;STEP 2&#10;• Screening Interview-(Preliminary interview cuts the cost, allow&#10;only eligible candidates to go through further stages)&#10;STEP 3 • Application Blank- (brief history sheet of employees background)&#10;STEP 4&#10;• Selection Tests-1.Intelligent test 2. Aptitude, 3.Personality&#10;4.Achievement Tests 5. Simulation test 6.Assessment centre 7.&#10;Graphology test 8. Polygraph (lie detector) 9.Integrity test&#10;STEP 5 • Selection Interview- oral examination&#10;STEP 6 • Medical Examination- reveals Physical fitness&#10;STEP 7&#10;• Reference checks-personnel department check applicants&#10;previous job performance through references given.&#10;STEP 8 • Hiring Decision- final decision whether to select or reject a candidate.&#10; ">
            <a:extLst>
              <a:ext uri="{FF2B5EF4-FFF2-40B4-BE49-F238E27FC236}">
                <a16:creationId xmlns:a16="http://schemas.microsoft.com/office/drawing/2014/main" id="{54DDAF58-34E4-992E-18EE-1B2AF44DD172}"/>
              </a:ext>
            </a:extLst>
          </p:cNvPr>
          <p:cNvPicPr>
            <a:picLocks noChangeAspect="1" noChangeArrowheads="1"/>
          </p:cNvPicPr>
          <p:nvPr/>
        </p:nvPicPr>
        <p:blipFill>
          <a:blip r:embed="rId2" cstate="print"/>
          <a:srcRect/>
          <a:stretch>
            <a:fillRect/>
          </a:stretch>
        </p:blipFill>
        <p:spPr bwMode="auto">
          <a:xfrm>
            <a:off x="381000" y="457200"/>
            <a:ext cx="7467600" cy="6172200"/>
          </a:xfrm>
          <a:prstGeom prst="rect">
            <a:avLst/>
          </a:prstGeom>
          <a:noFill/>
        </p:spPr>
      </p:pic>
    </p:spTree>
    <p:extLst>
      <p:ext uri="{BB962C8B-B14F-4D97-AF65-F5344CB8AC3E}">
        <p14:creationId xmlns:p14="http://schemas.microsoft.com/office/powerpoint/2010/main" val="3776461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Intelligent test [mental ability]- numerical ability&#10;2. Aptitude tests[potential to learn skills]- mathematical&#10;3.Personality tests-&#10;(a)Projective tests[interpret problem],&#10;(b)Interest tests[idea to know peoples area of interest],&#10;( c)Preference test[people differ in preference for achievement]&#10;4.Achievement Tests[ proficiency know-how test]-short hand&#10;5. Simulation test[assess potential of employees by making them solve problem]&#10;6.Assessment centre[in a separate room employees are assessed through multiple&#10;assessors]&#10;(a)The in-basket [candidates are asked to act in limited periods with the files &amp; notes&#10;given]&#10;(b)Leaderless group discussion[to examine interaction as a group]&#10;(c )Business game[how to advertise, market, penetrate market]&#10;(d)Individual presentation[ plan, organize on assigned topic]&#10;(e)Structured Interview[series of questions aimed at participant]&#10;7. Graphology test[to examine lines, trend , curves understanding ability, flourishes&#10;persons handwriting and emotional make-up ]&#10;8. Polygraph (lie detector)- [rubber tube around chest , arms , fingers to examine physical&#10;changes, blood pressure etc. This establishes truth about applicants behavior]&#10;9.Integrity test – measure employees honesty. By asking more “yes” or “No” questions&#10;SELECTION TEST&#10; ">
            <a:extLst>
              <a:ext uri="{FF2B5EF4-FFF2-40B4-BE49-F238E27FC236}">
                <a16:creationId xmlns:a16="http://schemas.microsoft.com/office/drawing/2014/main" id="{6236FDD8-6558-098C-C94A-8D6B33EC4010}"/>
              </a:ext>
            </a:extLst>
          </p:cNvPr>
          <p:cNvPicPr>
            <a:picLocks noChangeAspect="1" noChangeArrowheads="1"/>
          </p:cNvPicPr>
          <p:nvPr/>
        </p:nvPicPr>
        <p:blipFill>
          <a:blip r:embed="rId2" cstate="print"/>
          <a:srcRect/>
          <a:stretch>
            <a:fillRect/>
          </a:stretch>
        </p:blipFill>
        <p:spPr bwMode="auto">
          <a:xfrm>
            <a:off x="381000" y="457200"/>
            <a:ext cx="7620000" cy="6172200"/>
          </a:xfrm>
          <a:prstGeom prst="rect">
            <a:avLst/>
          </a:prstGeom>
          <a:noFill/>
        </p:spPr>
      </p:pic>
    </p:spTree>
    <p:extLst>
      <p:ext uri="{BB962C8B-B14F-4D97-AF65-F5344CB8AC3E}">
        <p14:creationId xmlns:p14="http://schemas.microsoft.com/office/powerpoint/2010/main" val="3025121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PPT - HUMAN RESOURCE ACCOUNTING PowerPoint Presentation, free download -  ID:1585418"/>
          <p:cNvPicPr>
            <a:picLocks noChangeAspect="1" noChangeArrowheads="1"/>
          </p:cNvPicPr>
          <p:nvPr/>
        </p:nvPicPr>
        <p:blipFill>
          <a:blip r:embed="rId2" cstate="print"/>
          <a:srcRect/>
          <a:stretch>
            <a:fillRect/>
          </a:stretch>
        </p:blipFill>
        <p:spPr bwMode="auto">
          <a:xfrm>
            <a:off x="155575" y="533400"/>
            <a:ext cx="7921625" cy="594360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R Planning &amp; HRIS. HR Planning The process of systematically reviewing HR  requirements to ensure that the required number of employees, with the  required. - ppt download"/>
          <p:cNvPicPr>
            <a:picLocks noChangeAspect="1" noChangeArrowheads="1"/>
          </p:cNvPicPr>
          <p:nvPr/>
        </p:nvPicPr>
        <p:blipFill>
          <a:blip r:embed="rId2" cstate="print"/>
          <a:srcRect t="10000" r="5035" b="10000"/>
          <a:stretch>
            <a:fillRect/>
          </a:stretch>
        </p:blipFill>
        <p:spPr bwMode="auto">
          <a:xfrm>
            <a:off x="231775" y="762000"/>
            <a:ext cx="7921625" cy="5715000"/>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Importance of Human Resource Accounting"/>
          <p:cNvPicPr>
            <a:picLocks noChangeAspect="1" noChangeArrowheads="1"/>
          </p:cNvPicPr>
          <p:nvPr/>
        </p:nvPicPr>
        <p:blipFill>
          <a:blip r:embed="rId2" cstate="print"/>
          <a:srcRect b="6400"/>
          <a:stretch>
            <a:fillRect/>
          </a:stretch>
        </p:blipFill>
        <p:spPr bwMode="auto">
          <a:xfrm>
            <a:off x="762000" y="533400"/>
            <a:ext cx="7543800" cy="57912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PPT - Human Resource management PowerPoint Presentation, free download -  ID:1585196"/>
          <p:cNvPicPr>
            <a:picLocks noChangeAspect="1" noChangeArrowheads="1"/>
          </p:cNvPicPr>
          <p:nvPr/>
        </p:nvPicPr>
        <p:blipFill>
          <a:blip r:embed="rId2" cstate="print"/>
          <a:srcRect l="5002" t="7895" r="5961"/>
          <a:stretch>
            <a:fillRect/>
          </a:stretch>
        </p:blipFill>
        <p:spPr bwMode="auto">
          <a:xfrm>
            <a:off x="228600" y="990600"/>
            <a:ext cx="6781800" cy="5334000"/>
          </a:xfrm>
          <a:prstGeom prst="rect">
            <a:avLst/>
          </a:prstGeom>
          <a:noFill/>
        </p:spPr>
      </p:pic>
      <p:pic>
        <p:nvPicPr>
          <p:cNvPr id="13316" name="Picture 4" descr="What is HR Audit? definition and meaning - Business Jargons"/>
          <p:cNvPicPr>
            <a:picLocks noChangeAspect="1" noChangeArrowheads="1"/>
          </p:cNvPicPr>
          <p:nvPr/>
        </p:nvPicPr>
        <p:blipFill>
          <a:blip r:embed="rId3" cstate="print"/>
          <a:srcRect/>
          <a:stretch>
            <a:fillRect/>
          </a:stretch>
        </p:blipFill>
        <p:spPr bwMode="auto">
          <a:xfrm>
            <a:off x="6359525" y="457200"/>
            <a:ext cx="2708275" cy="17526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HRM?</a:t>
            </a:r>
          </a:p>
        </p:txBody>
      </p:sp>
      <p:sp>
        <p:nvSpPr>
          <p:cNvPr id="5" name="Content Placeholder 2"/>
          <p:cNvSpPr>
            <a:spLocks noGrp="1"/>
          </p:cNvSpPr>
          <p:nvPr>
            <p:ph idx="1"/>
          </p:nvPr>
        </p:nvSpPr>
        <p:spPr/>
        <p:txBody>
          <a:bodyPr>
            <a:normAutofit/>
          </a:bodyPr>
          <a:lstStyle/>
          <a:p>
            <a:pPr marL="623888" lvl="1" indent="-282575">
              <a:spcBef>
                <a:spcPts val="500"/>
              </a:spcBef>
              <a:buClr>
                <a:srgbClr val="336699"/>
              </a:buClr>
              <a:buSzPct val="9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effectLst>
                  <a:outerShdw blurRad="38100" dist="38100" dir="2700000" algn="tl">
                    <a:srgbClr val="C0C0C0"/>
                  </a:outerShdw>
                </a:effectLst>
              </a:rPr>
              <a:t>The process of acquiring, training, appraising, and compensating employees, and of attending to their labor relations, health and safety, and fairness concerns.</a:t>
            </a:r>
          </a:p>
          <a:p>
            <a:pPr marL="623888" lvl="1" indent="-282575">
              <a:spcBef>
                <a:spcPts val="500"/>
              </a:spcBef>
              <a:buClr>
                <a:srgbClr val="336699"/>
              </a:buClr>
              <a:buSzPct val="9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t>A management function that helps managers recruit, select, train and develop members for an organization.</a:t>
            </a:r>
          </a:p>
          <a:p>
            <a:pPr marL="623888" lvl="1" indent="-282575">
              <a:spcBef>
                <a:spcPts val="500"/>
              </a:spcBef>
              <a:buClr>
                <a:srgbClr val="336699"/>
              </a:buClr>
              <a:buSzPct val="90000"/>
              <a:buFont typeface="Wingdings"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FF0000"/>
                </a:solidFill>
              </a:rPr>
              <a:t>HRM may be defined as a set of policies, practices and programmes designed to maximize both personal and organizational goals.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slide(fromBottom)">
                                      <p:cBhvr>
                                        <p:cTn id="12" dur="5000"/>
                                        <p:tgtEl>
                                          <p:spTgt spid="5">
                                            <p:txEl>
                                              <p:pRg st="0" end="0"/>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slide(fromBottom)">
                                      <p:cBhvr>
                                        <p:cTn id="15" dur="5000"/>
                                        <p:tgtEl>
                                          <p:spTgt spid="5">
                                            <p:txEl>
                                              <p:pRg st="1" end="1"/>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slide(fromBottom)">
                                      <p:cBhvr>
                                        <p:cTn id="18" dur="5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uman Resource Audit"/>
          <p:cNvPicPr>
            <a:picLocks noChangeAspect="1" noChangeArrowheads="1"/>
          </p:cNvPicPr>
          <p:nvPr/>
        </p:nvPicPr>
        <p:blipFill>
          <a:blip r:embed="rId2" cstate="print"/>
          <a:srcRect/>
          <a:stretch>
            <a:fillRect/>
          </a:stretch>
        </p:blipFill>
        <p:spPr bwMode="auto">
          <a:xfrm>
            <a:off x="381000" y="457200"/>
            <a:ext cx="8382000" cy="6096000"/>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Risk Based Internal Audit of Human Resource Process - Part I - YouTube"/>
          <p:cNvPicPr>
            <a:picLocks noChangeAspect="1" noChangeArrowheads="1"/>
          </p:cNvPicPr>
          <p:nvPr/>
        </p:nvPicPr>
        <p:blipFill>
          <a:blip r:embed="rId2" cstate="print"/>
          <a:srcRect l="12474" r="12526" b="6098"/>
          <a:stretch>
            <a:fillRect/>
          </a:stretch>
        </p:blipFill>
        <p:spPr bwMode="auto">
          <a:xfrm>
            <a:off x="152400" y="381000"/>
            <a:ext cx="8763000" cy="609600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R Audit &amp; Human resource information syste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R Audit &amp; Human resource information system"/>
          <p:cNvPicPr>
            <a:picLocks noChangeAspect="1" noChangeArrowheads="1"/>
          </p:cNvPicPr>
          <p:nvPr/>
        </p:nvPicPr>
        <p:blipFill>
          <a:blip r:embed="rId2" cstate="print"/>
          <a:srcRect/>
          <a:stretch>
            <a:fillRect/>
          </a:stretch>
        </p:blipFill>
        <p:spPr bwMode="auto">
          <a:xfrm>
            <a:off x="457200" y="457200"/>
            <a:ext cx="8153400" cy="6096000"/>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R AUDIT. - ppt download"/>
          <p:cNvPicPr>
            <a:picLocks noChangeAspect="1" noChangeArrowheads="1"/>
          </p:cNvPicPr>
          <p:nvPr/>
        </p:nvPicPr>
        <p:blipFill>
          <a:blip r:embed="rId2" cstate="print"/>
          <a:srcRect l="3875" t="9524" r="16412" b="29762"/>
          <a:stretch>
            <a:fillRect/>
          </a:stretch>
        </p:blipFill>
        <p:spPr bwMode="auto">
          <a:xfrm>
            <a:off x="304800" y="457200"/>
            <a:ext cx="8534400" cy="6019800"/>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ow to Successfully Select and Implement an HRIS | Analytics in HR"/>
          <p:cNvPicPr>
            <a:picLocks noChangeAspect="1" noChangeArrowheads="1"/>
          </p:cNvPicPr>
          <p:nvPr/>
        </p:nvPicPr>
        <p:blipFill>
          <a:blip r:embed="rId2" cstate="print"/>
          <a:srcRect/>
          <a:stretch>
            <a:fillRect/>
          </a:stretch>
        </p:blipFill>
        <p:spPr bwMode="auto">
          <a:xfrm>
            <a:off x="457200" y="609600"/>
            <a:ext cx="8229600" cy="5638800"/>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uman Resource Information System - ppt video online download"/>
          <p:cNvPicPr>
            <a:picLocks noChangeAspect="1" noChangeArrowheads="1"/>
          </p:cNvPicPr>
          <p:nvPr/>
        </p:nvPicPr>
        <p:blipFill>
          <a:blip r:embed="rId3" cstate="print"/>
          <a:srcRect l="8491" t="30189" r="8491" b="28302"/>
          <a:stretch>
            <a:fillRect/>
          </a:stretch>
        </p:blipFill>
        <p:spPr bwMode="auto">
          <a:xfrm>
            <a:off x="304800" y="2743201"/>
            <a:ext cx="8305800" cy="1676399"/>
          </a:xfrm>
          <a:prstGeom prst="rect">
            <a:avLst/>
          </a:prstGeom>
          <a:noFill/>
          <a:ln w="28575">
            <a:solidFill>
              <a:srgbClr val="7030A0"/>
            </a:solidFill>
          </a:ln>
        </p:spPr>
      </p:pic>
      <p:pic>
        <p:nvPicPr>
          <p:cNvPr id="12292" name="Picture 4" descr="Human Resources Information System (HRIS) - ppt video online download"/>
          <p:cNvPicPr>
            <a:picLocks noChangeAspect="1" noChangeArrowheads="1"/>
          </p:cNvPicPr>
          <p:nvPr/>
        </p:nvPicPr>
        <p:blipFill>
          <a:blip r:embed="rId4" cstate="print"/>
          <a:srcRect l="7465" t="18889" r="1701" b="55556"/>
          <a:stretch>
            <a:fillRect/>
          </a:stretch>
        </p:blipFill>
        <p:spPr bwMode="auto">
          <a:xfrm>
            <a:off x="228600" y="914400"/>
            <a:ext cx="8382000" cy="1752600"/>
          </a:xfrm>
          <a:prstGeom prst="rect">
            <a:avLst/>
          </a:prstGeom>
          <a:noFill/>
        </p:spPr>
      </p:pic>
      <p:pic>
        <p:nvPicPr>
          <p:cNvPr id="12294" name="Picture 6" descr="What is a HRIS? A human resource information system is an integrated system  providing information used by HR management in decision making. It allows  a. - ppt video online download"/>
          <p:cNvPicPr>
            <a:picLocks noChangeAspect="1" noChangeArrowheads="1"/>
          </p:cNvPicPr>
          <p:nvPr/>
        </p:nvPicPr>
        <p:blipFill>
          <a:blip r:embed="rId5" cstate="print"/>
          <a:srcRect l="7465" t="25555" r="4201" b="46667"/>
          <a:stretch>
            <a:fillRect/>
          </a:stretch>
        </p:blipFill>
        <p:spPr bwMode="auto">
          <a:xfrm>
            <a:off x="228600" y="4495800"/>
            <a:ext cx="8458200" cy="1905000"/>
          </a:xfrm>
          <a:prstGeom prst="rect">
            <a:avLst/>
          </a:prstGeom>
          <a:noFill/>
        </p:spPr>
      </p:pic>
      <p:sp>
        <p:nvSpPr>
          <p:cNvPr id="6" name="TextBox 5"/>
          <p:cNvSpPr txBox="1"/>
          <p:nvPr/>
        </p:nvSpPr>
        <p:spPr>
          <a:xfrm>
            <a:off x="533400" y="361890"/>
            <a:ext cx="7848600" cy="461665"/>
          </a:xfrm>
          <a:prstGeom prst="rect">
            <a:avLst/>
          </a:prstGeom>
          <a:blipFill>
            <a:blip r:embed="rId6" cstate="print"/>
            <a:tile tx="0" ty="0" sx="100000" sy="100000" flip="none" algn="tl"/>
          </a:blip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a:solidFill>
                  <a:srgbClr val="C00000"/>
                </a:solidFill>
                <a:latin typeface="Arial" pitchFamily="34" charset="0"/>
                <a:cs typeface="Arial" pitchFamily="34" charset="0"/>
              </a:rPr>
              <a:t>HUMAN RESOURCE INFORMATION SYSTEM</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What is HRIS? (Best Human Resource Information Systems)"/>
          <p:cNvPicPr>
            <a:picLocks noChangeAspect="1" noChangeArrowheads="1"/>
          </p:cNvPicPr>
          <p:nvPr/>
        </p:nvPicPr>
        <p:blipFill>
          <a:blip r:embed="rId2" cstate="print"/>
          <a:srcRect/>
          <a:stretch>
            <a:fillRect/>
          </a:stretch>
        </p:blipFill>
        <p:spPr bwMode="auto">
          <a:xfrm>
            <a:off x="304800" y="838200"/>
            <a:ext cx="8382000" cy="55626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AutoShape 6" descr="Human Resource Information Syste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2" name="Picture 8" descr="Human Resource Information System"/>
          <p:cNvPicPr>
            <a:picLocks noChangeAspect="1" noChangeArrowheads="1"/>
          </p:cNvPicPr>
          <p:nvPr/>
        </p:nvPicPr>
        <p:blipFill>
          <a:blip r:embed="rId2" cstate="print"/>
          <a:srcRect l="3947" t="5556" r="31579" b="25000"/>
          <a:stretch>
            <a:fillRect/>
          </a:stretch>
        </p:blipFill>
        <p:spPr bwMode="auto">
          <a:xfrm>
            <a:off x="533400" y="533400"/>
            <a:ext cx="7924800" cy="594360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9901-EA90-F144-D97A-BA9833706B7E}"/>
              </a:ext>
            </a:extLst>
          </p:cNvPr>
          <p:cNvSpPr>
            <a:spLocks noGrp="1"/>
          </p:cNvSpPr>
          <p:nvPr>
            <p:ph type="title"/>
          </p:nvPr>
        </p:nvSpPr>
        <p:spPr>
          <a:xfrm>
            <a:off x="2743200" y="152400"/>
            <a:ext cx="2667000" cy="396240"/>
          </a:xfrm>
        </p:spPr>
        <p:txBody>
          <a:bodyPr>
            <a:normAutofit/>
          </a:bodyPr>
          <a:lstStyle/>
          <a:p>
            <a:pPr algn="ctr"/>
            <a:r>
              <a:rPr lang="en-US" sz="1800" dirty="0">
                <a:solidFill>
                  <a:srgbClr val="009900"/>
                </a:solidFill>
                <a:latin typeface="Bahnschrift" panose="020B0502040204020203" pitchFamily="34" charset="0"/>
              </a:rPr>
              <a:t>Types of HRIS</a:t>
            </a:r>
          </a:p>
        </p:txBody>
      </p:sp>
      <p:sp>
        <p:nvSpPr>
          <p:cNvPr id="5" name="TextBox 4">
            <a:extLst>
              <a:ext uri="{FF2B5EF4-FFF2-40B4-BE49-F238E27FC236}">
                <a16:creationId xmlns:a16="http://schemas.microsoft.com/office/drawing/2014/main" id="{B4C08676-1130-8925-CB01-B43F6712880B}"/>
              </a:ext>
            </a:extLst>
          </p:cNvPr>
          <p:cNvSpPr txBox="1"/>
          <p:nvPr/>
        </p:nvSpPr>
        <p:spPr>
          <a:xfrm>
            <a:off x="304800" y="533400"/>
            <a:ext cx="8534400" cy="6247864"/>
          </a:xfrm>
          <a:prstGeom prst="rect">
            <a:avLst/>
          </a:prstGeom>
          <a:solidFill>
            <a:schemeClr val="accent6">
              <a:lumMod val="40000"/>
              <a:lumOff val="60000"/>
            </a:schemeClr>
          </a:solidFill>
        </p:spPr>
        <p:txBody>
          <a:bodyPr wrap="square">
            <a:spAutoFit/>
          </a:bodyPr>
          <a:lstStyle/>
          <a:p>
            <a:pPr algn="just"/>
            <a:r>
              <a:rPr lang="en-US" sz="1250" dirty="0">
                <a:solidFill>
                  <a:srgbClr val="FF0000"/>
                </a:solidFill>
                <a:latin typeface="Calibri" panose="020F0502020204030204" pitchFamily="34" charset="0"/>
                <a:ea typeface="Calibri" panose="020F0502020204030204" pitchFamily="34" charset="0"/>
                <a:cs typeface="Calibri" panose="020F0502020204030204" pitchFamily="34" charset="0"/>
              </a:rPr>
              <a:t>Operational HRIS</a:t>
            </a:r>
          </a:p>
          <a:p>
            <a:pPr algn="just"/>
            <a:r>
              <a:rPr lang="en-US" sz="1250" dirty="0">
                <a:latin typeface="Calibri" panose="020F0502020204030204" pitchFamily="34" charset="0"/>
                <a:ea typeface="Calibri" panose="020F0502020204030204" pitchFamily="34" charset="0"/>
                <a:cs typeface="Calibri" panose="020F0502020204030204" pitchFamily="34" charset="0"/>
              </a:rPr>
              <a:t>Operational HRIS systems collect and report human resource data such as employee records, position details, and performance appraisal information. They help provide HR managers with the data they need to perform tasks such as performance management, promotions, hiring, and internal personnel changes.</a:t>
            </a:r>
          </a:p>
          <a:p>
            <a:pPr algn="just"/>
            <a:r>
              <a:rPr lang="en-US" sz="125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Tactical HRIS</a:t>
            </a:r>
          </a:p>
          <a:p>
            <a:pPr algn="just"/>
            <a:r>
              <a:rPr lang="en-US" sz="1250" b="0" i="0" dirty="0">
                <a:effectLst/>
                <a:latin typeface="Calibri" panose="020F0502020204030204" pitchFamily="34" charset="0"/>
                <a:ea typeface="Calibri" panose="020F0502020204030204" pitchFamily="34" charset="0"/>
                <a:cs typeface="Calibri" panose="020F0502020204030204" pitchFamily="34" charset="0"/>
              </a:rPr>
              <a:t>Tactical HRIS systems are involved in processes related to the use of resources. This includes recruiting, training, compensation, vacancies, and so on. These are more useful for making big-picture decisions about </a:t>
            </a:r>
            <a:r>
              <a:rPr lang="en-US" sz="1250" b="0" i="0" u="sng" strike="noStrike"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resource allocation</a:t>
            </a:r>
            <a:r>
              <a:rPr lang="en-US" sz="1250" b="0" i="0" dirty="0">
                <a:effectLst/>
                <a:latin typeface="Calibri" panose="020F0502020204030204" pitchFamily="34" charset="0"/>
                <a:ea typeface="Calibri" panose="020F0502020204030204" pitchFamily="34" charset="0"/>
                <a:cs typeface="Calibri" panose="020F0502020204030204" pitchFamily="34" charset="0"/>
              </a:rPr>
              <a:t>, job analyses, and team development. In addition to internal figures, tactical HRIS systems also deal with data such as union information, competitor data, government requirements, etc.</a:t>
            </a:r>
          </a:p>
          <a:p>
            <a:pPr algn="just"/>
            <a:r>
              <a:rPr lang="en-US" sz="125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Strategic HRIS</a:t>
            </a:r>
          </a:p>
          <a:p>
            <a:pPr algn="just"/>
            <a:r>
              <a:rPr lang="en-US" sz="1250" b="0" i="0" dirty="0">
                <a:effectLst/>
                <a:latin typeface="Calibri" panose="020F0502020204030204" pitchFamily="34" charset="0"/>
                <a:ea typeface="Calibri" panose="020F0502020204030204" pitchFamily="34" charset="0"/>
                <a:cs typeface="Calibri" panose="020F0502020204030204" pitchFamily="34" charset="0"/>
              </a:rPr>
              <a:t>Just like it sounds, strategic HR data systems help with strategic analysis and decision-making. They assist HR professionals with functions like goal-setting and future </a:t>
            </a:r>
            <a:r>
              <a:rPr lang="en-US" sz="1250" b="0" i="0"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workforce planning</a:t>
            </a:r>
            <a:r>
              <a:rPr lang="en-US" sz="1250" b="0" i="0" dirty="0">
                <a:effectLst/>
                <a:latin typeface="Calibri" panose="020F0502020204030204" pitchFamily="34" charset="0"/>
                <a:ea typeface="Calibri" panose="020F0502020204030204" pitchFamily="34" charset="0"/>
                <a:cs typeface="Calibri" panose="020F0502020204030204" pitchFamily="34" charset="0"/>
              </a:rPr>
              <a:t>. Strategic HR systems can help with awareness regarding available labor resources and proper workforce planning by managing data like market information and operations budgets.</a:t>
            </a:r>
          </a:p>
          <a:p>
            <a:pPr algn="just"/>
            <a:r>
              <a:rPr lang="en-US" sz="1250" b="1" dirty="0">
                <a:solidFill>
                  <a:srgbClr val="FF0000"/>
                </a:solidFill>
                <a:latin typeface="Calibri" panose="020F0502020204030204" pitchFamily="34" charset="0"/>
                <a:ea typeface="Calibri" panose="020F0502020204030204" pitchFamily="34" charset="0"/>
                <a:cs typeface="Calibri" panose="020F0502020204030204" pitchFamily="34" charset="0"/>
              </a:rPr>
              <a:t>C</a:t>
            </a:r>
            <a:r>
              <a:rPr lang="en-US" sz="125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omprehensive HRIS</a:t>
            </a:r>
          </a:p>
          <a:p>
            <a:pPr algn="just"/>
            <a:r>
              <a:rPr lang="en-US" sz="1250" b="0" i="0" dirty="0">
                <a:effectLst/>
                <a:latin typeface="Calibri" panose="020F0502020204030204" pitchFamily="34" charset="0"/>
                <a:ea typeface="Calibri" panose="020F0502020204030204" pitchFamily="34" charset="0"/>
                <a:cs typeface="Calibri" panose="020F0502020204030204" pitchFamily="34" charset="0"/>
              </a:rPr>
              <a:t>A comprehensive HRIS is somewhat of a combination of the above types, involved in all things human resources, including operational, tactical, and strategic matters. It works as a streamlined database and platform to offer easy review and management of a variety of HR-related tasks and areas, including:</a:t>
            </a:r>
          </a:p>
          <a:p>
            <a:pPr algn="just">
              <a:buFont typeface="Arial" panose="020B0604020202020204" pitchFamily="34" charset="0"/>
              <a:buChar char="•"/>
            </a:pPr>
            <a:r>
              <a:rPr lang="en-US" sz="1250" b="0" i="0" dirty="0">
                <a:effectLst/>
                <a:latin typeface="Calibri" panose="020F0502020204030204" pitchFamily="34" charset="0"/>
                <a:ea typeface="Calibri" panose="020F0502020204030204" pitchFamily="34" charset="0"/>
                <a:cs typeface="Calibri" panose="020F0502020204030204" pitchFamily="34" charset="0"/>
              </a:rPr>
              <a:t>Team member information</a:t>
            </a:r>
          </a:p>
          <a:p>
            <a:pPr algn="just">
              <a:buFont typeface="Arial" panose="020B0604020202020204" pitchFamily="34" charset="0"/>
              <a:buChar char="•"/>
            </a:pPr>
            <a:r>
              <a:rPr lang="en-US" sz="1250" b="0" i="0" dirty="0">
                <a:effectLst/>
                <a:latin typeface="Calibri" panose="020F0502020204030204" pitchFamily="34" charset="0"/>
                <a:ea typeface="Calibri" panose="020F0502020204030204" pitchFamily="34" charset="0"/>
                <a:cs typeface="Calibri" panose="020F0502020204030204" pitchFamily="34" charset="0"/>
              </a:rPr>
              <a:t>HR files</a:t>
            </a:r>
          </a:p>
          <a:p>
            <a:pPr algn="just">
              <a:buFont typeface="Arial" panose="020B0604020202020204" pitchFamily="34" charset="0"/>
              <a:buChar char="•"/>
            </a:pPr>
            <a:r>
              <a:rPr lang="en-US" sz="1250" b="0" i="0" dirty="0">
                <a:effectLst/>
                <a:latin typeface="Calibri" panose="020F0502020204030204" pitchFamily="34" charset="0"/>
                <a:ea typeface="Calibri" panose="020F0502020204030204" pitchFamily="34" charset="0"/>
                <a:cs typeface="Calibri" panose="020F0502020204030204" pitchFamily="34" charset="0"/>
              </a:rPr>
              <a:t>Open positions</a:t>
            </a:r>
          </a:p>
          <a:p>
            <a:pPr algn="just">
              <a:buFont typeface="Arial" panose="020B0604020202020204" pitchFamily="34" charset="0"/>
              <a:buChar char="•"/>
            </a:pPr>
            <a:r>
              <a:rPr lang="en-US" sz="1250" b="0" i="0" dirty="0">
                <a:effectLst/>
                <a:latin typeface="Calibri" panose="020F0502020204030204" pitchFamily="34" charset="0"/>
                <a:ea typeface="Calibri" panose="020F0502020204030204" pitchFamily="34" charset="0"/>
                <a:cs typeface="Calibri" panose="020F0502020204030204" pitchFamily="34" charset="0"/>
              </a:rPr>
              <a:t>Recruitment and hiring details</a:t>
            </a:r>
          </a:p>
          <a:p>
            <a:pPr algn="just">
              <a:buFont typeface="Arial" panose="020B0604020202020204" pitchFamily="34" charset="0"/>
              <a:buChar char="•"/>
            </a:pPr>
            <a:r>
              <a:rPr lang="en-US" sz="1250" b="0" i="0" dirty="0">
                <a:effectLst/>
                <a:latin typeface="Calibri" panose="020F0502020204030204" pitchFamily="34" charset="0"/>
                <a:ea typeface="Calibri" panose="020F0502020204030204" pitchFamily="34" charset="0"/>
                <a:cs typeface="Calibri" panose="020F0502020204030204" pitchFamily="34" charset="0"/>
              </a:rPr>
              <a:t>Job analysis and design</a:t>
            </a:r>
          </a:p>
          <a:p>
            <a:pPr algn="just">
              <a:buFont typeface="Arial" panose="020B0604020202020204" pitchFamily="34" charset="0"/>
              <a:buChar char="•"/>
            </a:pPr>
            <a:r>
              <a:rPr lang="en-US" sz="1250" b="0" i="0" dirty="0">
                <a:effectLst/>
                <a:latin typeface="Calibri" panose="020F0502020204030204" pitchFamily="34" charset="0"/>
                <a:ea typeface="Calibri" panose="020F0502020204030204" pitchFamily="34" charset="0"/>
                <a:cs typeface="Calibri" panose="020F0502020204030204" pitchFamily="34" charset="0"/>
              </a:rPr>
              <a:t>Safety guidelines</a:t>
            </a:r>
          </a:p>
          <a:p>
            <a:pPr algn="just">
              <a:buFont typeface="Arial" panose="020B0604020202020204" pitchFamily="34" charset="0"/>
              <a:buChar char="•"/>
            </a:pPr>
            <a:r>
              <a:rPr lang="en-US" sz="1250" b="0" i="0" dirty="0">
                <a:effectLst/>
                <a:latin typeface="Calibri" panose="020F0502020204030204" pitchFamily="34" charset="0"/>
                <a:ea typeface="Calibri" panose="020F0502020204030204" pitchFamily="34" charset="0"/>
                <a:cs typeface="Calibri" panose="020F0502020204030204" pitchFamily="34" charset="0"/>
              </a:rPr>
              <a:t>Skills inventory</a:t>
            </a:r>
          </a:p>
          <a:p>
            <a:pPr algn="just">
              <a:buFont typeface="Arial" panose="020B0604020202020204" pitchFamily="34" charset="0"/>
              <a:buChar char="•"/>
            </a:pPr>
            <a:r>
              <a:rPr lang="en-US" sz="1250" b="0" i="0" dirty="0">
                <a:effectLst/>
                <a:latin typeface="Calibri" panose="020F0502020204030204" pitchFamily="34" charset="0"/>
                <a:ea typeface="Calibri" panose="020F0502020204030204" pitchFamily="34" charset="0"/>
                <a:cs typeface="Calibri" panose="020F0502020204030204" pitchFamily="34" charset="0"/>
              </a:rPr>
              <a:t>Compensation and benefits</a:t>
            </a:r>
          </a:p>
          <a:p>
            <a:pPr algn="just">
              <a:buFont typeface="Arial" panose="020B0604020202020204" pitchFamily="34" charset="0"/>
              <a:buChar char="•"/>
            </a:pPr>
            <a:r>
              <a:rPr lang="en-US" sz="1250" b="0" i="0" dirty="0">
                <a:effectLst/>
                <a:latin typeface="Calibri" panose="020F0502020204030204" pitchFamily="34" charset="0"/>
                <a:ea typeface="Calibri" panose="020F0502020204030204" pitchFamily="34" charset="0"/>
                <a:cs typeface="Calibri" panose="020F0502020204030204" pitchFamily="34" charset="0"/>
              </a:rPr>
              <a:t>Training and </a:t>
            </a:r>
            <a:r>
              <a:rPr lang="en-US" sz="1250" b="0" i="0" u="sng"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development</a:t>
            </a:r>
            <a:endParaRPr lang="en-US" sz="1250" b="0" i="0" u="sng" dirty="0">
              <a:effectLst/>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en-US" sz="1250" b="0" i="0" dirty="0">
                <a:effectLst/>
                <a:latin typeface="Calibri" panose="020F0502020204030204" pitchFamily="34" charset="0"/>
                <a:ea typeface="Calibri" panose="020F0502020204030204" pitchFamily="34" charset="0"/>
                <a:cs typeface="Calibri" panose="020F0502020204030204" pitchFamily="34" charset="0"/>
              </a:rPr>
              <a:t>Performance management</a:t>
            </a:r>
          </a:p>
          <a:p>
            <a:pPr algn="just"/>
            <a:r>
              <a:rPr lang="en-US" sz="1250" dirty="0">
                <a:latin typeface="Calibri" panose="020F0502020204030204" pitchFamily="34" charset="0"/>
                <a:ea typeface="Calibri" panose="020F0502020204030204" pitchFamily="34" charset="0"/>
                <a:cs typeface="Calibri" panose="020F0502020204030204" pitchFamily="34" charset="0"/>
              </a:rPr>
              <a:t> </a:t>
            </a:r>
            <a:r>
              <a:rPr lang="en-US" sz="125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Limited-Function HRIS</a:t>
            </a:r>
          </a:p>
          <a:p>
            <a:pPr algn="just"/>
            <a:r>
              <a:rPr lang="en-US" sz="1250" b="0" i="0" dirty="0">
                <a:effectLst/>
                <a:latin typeface="Calibri" panose="020F0502020204030204" pitchFamily="34" charset="0"/>
                <a:ea typeface="Calibri" panose="020F0502020204030204" pitchFamily="34" charset="0"/>
                <a:cs typeface="Calibri" panose="020F0502020204030204" pitchFamily="34" charset="0"/>
              </a:rPr>
              <a:t>Unlike a comprehensive HRIS, a limited-function HRIS serves one purpose only. These systems are not necessarily made for strategic planning or management. Instead, their functions are more concrete and granular. The exact function of each limited-function HRIS depends on the particular system. For example, an HRIS might be created specifically for training or benefits management. </a:t>
            </a:r>
            <a:endParaRPr lang="en-US" sz="125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1818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uman Resource Information System - HRIS"/>
          <p:cNvPicPr>
            <a:picLocks noChangeAspect="1" noChangeArrowheads="1"/>
          </p:cNvPicPr>
          <p:nvPr/>
        </p:nvPicPr>
        <p:blipFill>
          <a:blip r:embed="rId2" cstate="print">
            <a:duotone>
              <a:prstClr val="black"/>
              <a:srgbClr val="99FFCC">
                <a:tint val="45000"/>
                <a:satMod val="400000"/>
              </a:srgbClr>
            </a:duotone>
          </a:blip>
          <a:srcRect l="1961" t="5195" r="3922" b="5195"/>
          <a:stretch>
            <a:fillRect/>
          </a:stretch>
        </p:blipFill>
        <p:spPr bwMode="auto">
          <a:xfrm>
            <a:off x="152400" y="304800"/>
            <a:ext cx="8153400" cy="5257800"/>
          </a:xfrm>
          <a:prstGeom prst="rect">
            <a:avLst/>
          </a:prstGeom>
          <a:blipFill>
            <a:blip r:embed="rId3" cstate="print">
              <a:duotone>
                <a:prstClr val="black"/>
                <a:srgbClr val="99FFCC">
                  <a:tint val="45000"/>
                  <a:satMod val="400000"/>
                </a:srgbClr>
              </a:duotone>
            </a:blip>
            <a:tile tx="0" ty="0" sx="100000" sy="100000" flip="none" algn="tl"/>
          </a:blipFill>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DEADB571-BA44-5912-3EC8-4354BCB77394}"/>
              </a:ext>
            </a:extLst>
          </p:cNvPr>
          <p:cNvSpPr txBox="1"/>
          <p:nvPr/>
        </p:nvSpPr>
        <p:spPr>
          <a:xfrm>
            <a:off x="381000" y="6019800"/>
            <a:ext cx="8458200" cy="369332"/>
          </a:xfrm>
          <a:prstGeom prst="rect">
            <a:avLst/>
          </a:prstGeom>
          <a:solidFill>
            <a:schemeClr val="bg1"/>
          </a:solidFill>
        </p:spPr>
        <p:txBody>
          <a:bodyPr wrap="square">
            <a:spAutoFit/>
          </a:bodyPr>
          <a:lstStyle/>
          <a:p>
            <a:r>
              <a:rPr lang="en-US" b="1" dirty="0">
                <a:solidFill>
                  <a:srgbClr val="CC00CC"/>
                </a:solidFill>
              </a:rPr>
              <a:t>BambooHR, Workday, Rippling, Gusto, Deel, Paycor, HiBob, and SAP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762000"/>
          </a:xfrm>
        </p:spPr>
        <p:txBody>
          <a:bodyPr>
            <a:normAutofit fontScale="90000"/>
          </a:bodyPr>
          <a:lstStyle/>
          <a:p>
            <a:r>
              <a:rPr lang="en-US" dirty="0">
                <a:solidFill>
                  <a:srgbClr val="3333FF"/>
                </a:solidFill>
              </a:rPr>
              <a:t>Some eminent personalities…</a:t>
            </a:r>
          </a:p>
        </p:txBody>
      </p:sp>
      <p:pic>
        <p:nvPicPr>
          <p:cNvPr id="3074" name="Picture 2" descr="C:\Users\HP\Desktop\pareek.jpg"/>
          <p:cNvPicPr>
            <a:picLocks noChangeAspect="1" noChangeArrowheads="1"/>
          </p:cNvPicPr>
          <p:nvPr/>
        </p:nvPicPr>
        <p:blipFill>
          <a:blip r:embed="rId3" cstate="print"/>
          <a:srcRect/>
          <a:stretch>
            <a:fillRect/>
          </a:stretch>
        </p:blipFill>
        <p:spPr bwMode="auto">
          <a:xfrm>
            <a:off x="228600" y="1371600"/>
            <a:ext cx="1351046" cy="2000250"/>
          </a:xfrm>
          <a:prstGeom prst="rect">
            <a:avLst/>
          </a:prstGeom>
          <a:noFill/>
        </p:spPr>
      </p:pic>
      <p:sp>
        <p:nvSpPr>
          <p:cNvPr id="5" name="TextBox 4"/>
          <p:cNvSpPr txBox="1"/>
          <p:nvPr/>
        </p:nvSpPr>
        <p:spPr>
          <a:xfrm>
            <a:off x="304800" y="3048000"/>
            <a:ext cx="2133600" cy="461665"/>
          </a:xfrm>
          <a:prstGeom prst="rect">
            <a:avLst/>
          </a:prstGeom>
          <a:noFill/>
        </p:spPr>
        <p:txBody>
          <a:bodyPr wrap="square" rtlCol="0">
            <a:spAutoFit/>
          </a:bodyPr>
          <a:lstStyle/>
          <a:p>
            <a:r>
              <a:rPr lang="en-US" sz="2400" b="1" dirty="0">
                <a:solidFill>
                  <a:srgbClr val="FF0000"/>
                </a:solidFill>
              </a:rPr>
              <a:t>Dr. Udai Pareek</a:t>
            </a:r>
          </a:p>
        </p:txBody>
      </p:sp>
      <p:pic>
        <p:nvPicPr>
          <p:cNvPr id="3075" name="Picture 3" descr="C:\Users\HP\Desktop\1300474702tv-rao.jpg"/>
          <p:cNvPicPr>
            <a:picLocks noChangeAspect="1" noChangeArrowheads="1"/>
          </p:cNvPicPr>
          <p:nvPr/>
        </p:nvPicPr>
        <p:blipFill>
          <a:blip r:embed="rId4" cstate="print"/>
          <a:srcRect/>
          <a:stretch>
            <a:fillRect/>
          </a:stretch>
        </p:blipFill>
        <p:spPr bwMode="auto">
          <a:xfrm>
            <a:off x="3124200" y="1219200"/>
            <a:ext cx="2000250" cy="1495425"/>
          </a:xfrm>
          <a:prstGeom prst="rect">
            <a:avLst/>
          </a:prstGeom>
          <a:noFill/>
        </p:spPr>
      </p:pic>
      <p:sp>
        <p:nvSpPr>
          <p:cNvPr id="8" name="TextBox 7"/>
          <p:cNvSpPr txBox="1"/>
          <p:nvPr/>
        </p:nvSpPr>
        <p:spPr>
          <a:xfrm>
            <a:off x="3048000" y="2967335"/>
            <a:ext cx="2362200" cy="461665"/>
          </a:xfrm>
          <a:prstGeom prst="rect">
            <a:avLst/>
          </a:prstGeom>
          <a:noFill/>
        </p:spPr>
        <p:txBody>
          <a:bodyPr wrap="square" rtlCol="0">
            <a:spAutoFit/>
          </a:bodyPr>
          <a:lstStyle/>
          <a:p>
            <a:r>
              <a:rPr lang="en-US" sz="2400" b="1" dirty="0">
                <a:solidFill>
                  <a:srgbClr val="FF0000"/>
                </a:solidFill>
              </a:rPr>
              <a:t>Dr. T V Rao</a:t>
            </a:r>
          </a:p>
        </p:txBody>
      </p:sp>
      <p:pic>
        <p:nvPicPr>
          <p:cNvPr id="3076" name="Picture 4" descr="C:\Users\HP\Desktop\200px-Frederick_Winslow_Taylor_crop.jpg"/>
          <p:cNvPicPr>
            <a:picLocks noChangeAspect="1" noChangeArrowheads="1"/>
          </p:cNvPicPr>
          <p:nvPr/>
        </p:nvPicPr>
        <p:blipFill>
          <a:blip r:embed="rId5" cstate="print"/>
          <a:srcRect/>
          <a:stretch>
            <a:fillRect/>
          </a:stretch>
        </p:blipFill>
        <p:spPr bwMode="auto">
          <a:xfrm>
            <a:off x="6781800" y="1219201"/>
            <a:ext cx="1524000" cy="2278380"/>
          </a:xfrm>
          <a:prstGeom prst="rect">
            <a:avLst/>
          </a:prstGeom>
          <a:noFill/>
        </p:spPr>
      </p:pic>
      <p:sp>
        <p:nvSpPr>
          <p:cNvPr id="13" name="TextBox 12"/>
          <p:cNvSpPr txBox="1"/>
          <p:nvPr/>
        </p:nvSpPr>
        <p:spPr>
          <a:xfrm>
            <a:off x="6629400" y="3429000"/>
            <a:ext cx="2133600" cy="707886"/>
          </a:xfrm>
          <a:prstGeom prst="rect">
            <a:avLst/>
          </a:prstGeom>
          <a:noFill/>
        </p:spPr>
        <p:txBody>
          <a:bodyPr wrap="square" rtlCol="0">
            <a:spAutoFit/>
          </a:bodyPr>
          <a:lstStyle/>
          <a:p>
            <a:r>
              <a:rPr lang="en-US" sz="2000" b="1" dirty="0">
                <a:solidFill>
                  <a:srgbClr val="FF0000"/>
                </a:solidFill>
              </a:rPr>
              <a:t>Frederick Winslow Taylor </a:t>
            </a:r>
          </a:p>
        </p:txBody>
      </p:sp>
      <p:pic>
        <p:nvPicPr>
          <p:cNvPr id="1027" name="Picture 3" descr="C:\Users\HP\Desktop\HRM\Hammurabi.jpg"/>
          <p:cNvPicPr>
            <a:picLocks noChangeAspect="1" noChangeArrowheads="1"/>
          </p:cNvPicPr>
          <p:nvPr/>
        </p:nvPicPr>
        <p:blipFill>
          <a:blip r:embed="rId6" cstate="print"/>
          <a:srcRect/>
          <a:stretch>
            <a:fillRect/>
          </a:stretch>
        </p:blipFill>
        <p:spPr bwMode="auto">
          <a:xfrm>
            <a:off x="3124200" y="3594100"/>
            <a:ext cx="2209800" cy="2578100"/>
          </a:xfrm>
          <a:prstGeom prst="rect">
            <a:avLst/>
          </a:prstGeom>
          <a:noFill/>
        </p:spPr>
      </p:pic>
      <p:sp>
        <p:nvSpPr>
          <p:cNvPr id="12" name="TextBox 11"/>
          <p:cNvSpPr txBox="1"/>
          <p:nvPr/>
        </p:nvSpPr>
        <p:spPr>
          <a:xfrm>
            <a:off x="2743200" y="6091535"/>
            <a:ext cx="3657600" cy="461665"/>
          </a:xfrm>
          <a:prstGeom prst="rect">
            <a:avLst/>
          </a:prstGeom>
          <a:noFill/>
        </p:spPr>
        <p:txBody>
          <a:bodyPr wrap="square" rtlCol="0">
            <a:spAutoFit/>
          </a:bodyPr>
          <a:lstStyle/>
          <a:p>
            <a:r>
              <a:rPr lang="en-US" sz="2400" b="1" dirty="0">
                <a:solidFill>
                  <a:srgbClr val="FF0000"/>
                </a:solidFill>
              </a:rPr>
              <a:t>King Hammurabi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blinds(horizontal)">
                                      <p:cBhvr>
                                        <p:cTn id="17" dur="500"/>
                                        <p:tgtEl>
                                          <p:spTgt spid="307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76"/>
                                        </p:tgtEl>
                                        <p:attrNameLst>
                                          <p:attrName>style.visibility</p:attrName>
                                        </p:attrNameLst>
                                      </p:cBhvr>
                                      <p:to>
                                        <p:strVal val="visible"/>
                                      </p:to>
                                    </p:set>
                                    <p:animEffect transition="in" filter="blinds(horizontal)">
                                      <p:cBhvr>
                                        <p:cTn id="27" dur="500"/>
                                        <p:tgtEl>
                                          <p:spTgt spid="307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27"/>
                                        </p:tgtEl>
                                        <p:attrNameLst>
                                          <p:attrName>style.visibility</p:attrName>
                                        </p:attrNameLst>
                                      </p:cBhvr>
                                      <p:to>
                                        <p:strVal val="visible"/>
                                      </p:to>
                                    </p:set>
                                    <p:animEffect transition="in" filter="blinds(horizontal)">
                                      <p:cBhvr>
                                        <p:cTn id="37" dur="500"/>
                                        <p:tgtEl>
                                          <p:spTgt spid="102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09728A-41C5-9CE6-3EC8-E9DAB8EF8DFC}"/>
              </a:ext>
            </a:extLst>
          </p:cNvPr>
          <p:cNvSpPr txBox="1"/>
          <p:nvPr/>
        </p:nvSpPr>
        <p:spPr>
          <a:xfrm>
            <a:off x="685800" y="3855184"/>
            <a:ext cx="8001000" cy="1631216"/>
          </a:xfrm>
          <a:prstGeom prst="rect">
            <a:avLst/>
          </a:prstGeom>
          <a:noFill/>
          <a:ln>
            <a:solidFill>
              <a:srgbClr val="C00000"/>
            </a:solidFill>
          </a:ln>
        </p:spPr>
        <p:txBody>
          <a:bodyPr wrap="square">
            <a:spAutoFit/>
          </a:bodyPr>
          <a:lstStyle/>
          <a:p>
            <a:pPr algn="just"/>
            <a:r>
              <a:rPr lang="en-US" sz="2000" b="1" i="0" dirty="0">
                <a:solidFill>
                  <a:srgbClr val="C70574"/>
                </a:solidFill>
                <a:effectLst/>
                <a:latin typeface="+mj-lt"/>
              </a:rPr>
              <a:t>Payroll management </a:t>
            </a:r>
            <a:r>
              <a:rPr lang="en-US" sz="2000" b="0" i="0" dirty="0">
                <a:solidFill>
                  <a:srgbClr val="001D35"/>
                </a:solidFill>
                <a:effectLst/>
                <a:latin typeface="Google Sans"/>
              </a:rPr>
              <a:t>is </a:t>
            </a:r>
            <a:r>
              <a:rPr lang="en-US" sz="2000" dirty="0"/>
              <a:t>the crucial process of compensating employees by managing salaries, wages, bonuses, and all related deductions like taxes and benefits, ensuring accurate, timely, and compliant payments to maintain employee satisfaction and meet legal requirements</a:t>
            </a:r>
            <a:r>
              <a:rPr lang="en-US" sz="2000" b="0" i="0" dirty="0">
                <a:solidFill>
                  <a:srgbClr val="001D35"/>
                </a:solidFill>
                <a:effectLst/>
                <a:latin typeface="Google Sans"/>
              </a:rPr>
              <a:t>.</a:t>
            </a:r>
            <a:endParaRPr lang="en-US" sz="2000" dirty="0"/>
          </a:p>
        </p:txBody>
      </p:sp>
      <p:sp>
        <p:nvSpPr>
          <p:cNvPr id="7" name="TextBox 6">
            <a:extLst>
              <a:ext uri="{FF2B5EF4-FFF2-40B4-BE49-F238E27FC236}">
                <a16:creationId xmlns:a16="http://schemas.microsoft.com/office/drawing/2014/main" id="{B2F23CFC-B691-A412-D2CA-3063B761B50F}"/>
              </a:ext>
            </a:extLst>
          </p:cNvPr>
          <p:cNvSpPr txBox="1"/>
          <p:nvPr/>
        </p:nvSpPr>
        <p:spPr>
          <a:xfrm>
            <a:off x="685800" y="5613737"/>
            <a:ext cx="8001000" cy="1015663"/>
          </a:xfrm>
          <a:prstGeom prst="rect">
            <a:avLst/>
          </a:prstGeom>
          <a:noFill/>
          <a:ln>
            <a:solidFill>
              <a:srgbClr val="3333FF"/>
            </a:solidFill>
          </a:ln>
        </p:spPr>
        <p:txBody>
          <a:bodyPr wrap="square">
            <a:spAutoFit/>
          </a:bodyPr>
          <a:lstStyle/>
          <a:p>
            <a:pPr algn="just"/>
            <a:r>
              <a:rPr lang="en-US" sz="2000" dirty="0"/>
              <a:t>It involves tracking employee information, calculating total pay, withholding necessary amounts, and disbursing payments, often using specialized software to automate these complex tasks. </a:t>
            </a:r>
          </a:p>
        </p:txBody>
      </p:sp>
      <p:pic>
        <p:nvPicPr>
          <p:cNvPr id="8" name="Picture 7">
            <a:extLst>
              <a:ext uri="{FF2B5EF4-FFF2-40B4-BE49-F238E27FC236}">
                <a16:creationId xmlns:a16="http://schemas.microsoft.com/office/drawing/2014/main" id="{75A3E2D0-76A4-E1AA-A32C-C41403E17101}"/>
              </a:ext>
            </a:extLst>
          </p:cNvPr>
          <p:cNvPicPr>
            <a:picLocks noChangeAspect="1"/>
          </p:cNvPicPr>
          <p:nvPr/>
        </p:nvPicPr>
        <p:blipFill>
          <a:blip r:embed="rId2"/>
          <a:stretch>
            <a:fillRect/>
          </a:stretch>
        </p:blipFill>
        <p:spPr>
          <a:xfrm>
            <a:off x="3829050" y="457200"/>
            <a:ext cx="4857750" cy="1676400"/>
          </a:xfrm>
          <a:prstGeom prst="rect">
            <a:avLst/>
          </a:prstGeom>
        </p:spPr>
      </p:pic>
      <p:sp>
        <p:nvSpPr>
          <p:cNvPr id="3" name="TextBox 2">
            <a:extLst>
              <a:ext uri="{FF2B5EF4-FFF2-40B4-BE49-F238E27FC236}">
                <a16:creationId xmlns:a16="http://schemas.microsoft.com/office/drawing/2014/main" id="{0ACAA600-44E8-2E49-936D-81C3D8C78C02}"/>
              </a:ext>
            </a:extLst>
          </p:cNvPr>
          <p:cNvSpPr txBox="1"/>
          <p:nvPr/>
        </p:nvSpPr>
        <p:spPr>
          <a:xfrm>
            <a:off x="685800" y="2362200"/>
            <a:ext cx="8001000" cy="1323439"/>
          </a:xfrm>
          <a:prstGeom prst="rect">
            <a:avLst/>
          </a:prstGeom>
          <a:noFill/>
          <a:ln>
            <a:solidFill>
              <a:schemeClr val="tx1"/>
            </a:solidFill>
          </a:ln>
        </p:spPr>
        <p:txBody>
          <a:bodyPr wrap="square">
            <a:spAutoFit/>
          </a:bodyPr>
          <a:lstStyle/>
          <a:p>
            <a:pPr algn="just"/>
            <a:r>
              <a:rPr lang="en-US" sz="2000" dirty="0">
                <a:solidFill>
                  <a:srgbClr val="C00000"/>
                </a:solidFill>
              </a:rPr>
              <a:t>Payroll</a:t>
            </a:r>
            <a:r>
              <a:rPr lang="en-US" sz="2000" dirty="0">
                <a:solidFill>
                  <a:srgbClr val="009900"/>
                </a:solidFill>
              </a:rPr>
              <a:t> refers to the process of calculating and distributing salaries or wages to employees of an organisation. It includes maintaining records of employee earnings, deductions (like taxes, provident fund, and insurance), bonuses, and net pay.</a:t>
            </a:r>
          </a:p>
        </p:txBody>
      </p:sp>
      <p:pic>
        <p:nvPicPr>
          <p:cNvPr id="4" name="Picture 3">
            <a:extLst>
              <a:ext uri="{FF2B5EF4-FFF2-40B4-BE49-F238E27FC236}">
                <a16:creationId xmlns:a16="http://schemas.microsoft.com/office/drawing/2014/main" id="{DE42F9D4-6213-0D64-AF3D-EC5A6FED1DA0}"/>
              </a:ext>
            </a:extLst>
          </p:cNvPr>
          <p:cNvPicPr>
            <a:picLocks noChangeAspect="1"/>
          </p:cNvPicPr>
          <p:nvPr/>
        </p:nvPicPr>
        <p:blipFill rotWithShape="1">
          <a:blip r:embed="rId3"/>
          <a:srcRect l="12120" t="40081" r="9092" b="29622"/>
          <a:stretch/>
        </p:blipFill>
        <p:spPr>
          <a:xfrm>
            <a:off x="704850" y="457200"/>
            <a:ext cx="3124200" cy="1676399"/>
          </a:xfrm>
          <a:prstGeom prst="rect">
            <a:avLst/>
          </a:prstGeom>
        </p:spPr>
      </p:pic>
    </p:spTree>
    <p:extLst>
      <p:ext uri="{BB962C8B-B14F-4D97-AF65-F5344CB8AC3E}">
        <p14:creationId xmlns:p14="http://schemas.microsoft.com/office/powerpoint/2010/main" val="9279221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1E8DA8-6846-E725-D6A5-1925CBD13A28}"/>
              </a:ext>
            </a:extLst>
          </p:cNvPr>
          <p:cNvSpPr txBox="1"/>
          <p:nvPr/>
        </p:nvSpPr>
        <p:spPr>
          <a:xfrm>
            <a:off x="457200" y="643890"/>
            <a:ext cx="8001000" cy="5909310"/>
          </a:xfrm>
          <a:prstGeom prst="rect">
            <a:avLst/>
          </a:prstGeom>
          <a:noFill/>
        </p:spPr>
        <p:txBody>
          <a:bodyPr wrap="square">
            <a:spAutoFit/>
          </a:bodyPr>
          <a:lstStyle/>
          <a:p>
            <a:pPr algn="just"/>
            <a:r>
              <a:rPr lang="en-US" b="1" dirty="0">
                <a:solidFill>
                  <a:srgbClr val="3333FF"/>
                </a:solidFill>
              </a:rPr>
              <a:t>Key Aspects of Payroll Management:</a:t>
            </a:r>
          </a:p>
          <a:p>
            <a:pPr algn="just"/>
            <a:endParaRPr lang="en-US" b="1" dirty="0">
              <a:solidFill>
                <a:srgbClr val="3333FF"/>
              </a:solidFill>
            </a:endParaRPr>
          </a:p>
          <a:p>
            <a:pPr algn="just"/>
            <a:r>
              <a:rPr lang="en-US" b="1" dirty="0">
                <a:solidFill>
                  <a:srgbClr val="C70574"/>
                </a:solidFill>
              </a:rPr>
              <a:t>Employee Data Management:</a:t>
            </a:r>
          </a:p>
          <a:p>
            <a:pPr algn="just"/>
            <a:r>
              <a:rPr lang="en-US" dirty="0"/>
              <a:t>Keeping employee personal and salary details up-to-date. </a:t>
            </a:r>
          </a:p>
          <a:p>
            <a:pPr algn="just"/>
            <a:r>
              <a:rPr lang="en-US" b="1" dirty="0">
                <a:solidFill>
                  <a:srgbClr val="C70574"/>
                </a:solidFill>
              </a:rPr>
              <a:t>Time Tracking:</a:t>
            </a:r>
          </a:p>
          <a:p>
            <a:pPr algn="just"/>
            <a:r>
              <a:rPr lang="en-US" dirty="0"/>
              <a:t>Monitoring employee hours, attendance, and overtime for accurate calculation. </a:t>
            </a:r>
          </a:p>
          <a:p>
            <a:pPr algn="just"/>
            <a:r>
              <a:rPr lang="en-US" b="1" dirty="0">
                <a:solidFill>
                  <a:srgbClr val="C70574"/>
                </a:solidFill>
              </a:rPr>
              <a:t>Salary Calculation: </a:t>
            </a:r>
          </a:p>
          <a:p>
            <a:pPr algn="just"/>
            <a:r>
              <a:rPr lang="en-US" dirty="0"/>
              <a:t>Determining gross earnings, allowances, bonuses, and calculating net pay. </a:t>
            </a:r>
            <a:endParaRPr lang="en-US" b="1" dirty="0">
              <a:solidFill>
                <a:srgbClr val="C70574"/>
              </a:solidFill>
            </a:endParaRPr>
          </a:p>
          <a:p>
            <a:pPr algn="just"/>
            <a:r>
              <a:rPr lang="en-US" b="1" dirty="0">
                <a:solidFill>
                  <a:srgbClr val="C70574"/>
                </a:solidFill>
              </a:rPr>
              <a:t>Deductions and Withholding: </a:t>
            </a:r>
          </a:p>
          <a:p>
            <a:pPr algn="just"/>
            <a:r>
              <a:rPr lang="en-US" dirty="0"/>
              <a:t>Calculating and withholding taxes, pension contributions, and other deductions. </a:t>
            </a:r>
          </a:p>
          <a:p>
            <a:pPr algn="just"/>
            <a:r>
              <a:rPr lang="en-US" b="1" dirty="0">
                <a:solidFill>
                  <a:srgbClr val="C70574"/>
                </a:solidFill>
              </a:rPr>
              <a:t>Compliance: </a:t>
            </a:r>
          </a:p>
          <a:p>
            <a:pPr algn="just"/>
            <a:r>
              <a:rPr lang="en-US" dirty="0"/>
              <a:t>Ensuring all payroll processes adhere to national and local tax laws and labor regulations. </a:t>
            </a:r>
          </a:p>
          <a:p>
            <a:pPr algn="just"/>
            <a:r>
              <a:rPr lang="en-US" b="1" dirty="0">
                <a:solidFill>
                  <a:srgbClr val="C70574"/>
                </a:solidFill>
              </a:rPr>
              <a:t>Disbursement: </a:t>
            </a:r>
          </a:p>
          <a:p>
            <a:pPr algn="just"/>
            <a:r>
              <a:rPr lang="en-US" dirty="0"/>
              <a:t>Facilitating timely and accurate payment to employees, often through direct deposit. </a:t>
            </a:r>
          </a:p>
          <a:p>
            <a:pPr algn="just"/>
            <a:r>
              <a:rPr lang="en-US" b="1" dirty="0">
                <a:solidFill>
                  <a:srgbClr val="C70574"/>
                </a:solidFill>
              </a:rPr>
              <a:t>Reporting:</a:t>
            </a:r>
          </a:p>
          <a:p>
            <a:pPr algn="just"/>
            <a:r>
              <a:rPr lang="en-US" dirty="0"/>
              <a:t>Generating various reports, such as salary slips and financial statements, for employees and management. </a:t>
            </a:r>
          </a:p>
        </p:txBody>
      </p:sp>
    </p:spTree>
    <p:extLst>
      <p:ext uri="{BB962C8B-B14F-4D97-AF65-F5344CB8AC3E}">
        <p14:creationId xmlns:p14="http://schemas.microsoft.com/office/powerpoint/2010/main" val="33491583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15CC99-A606-36DF-040E-E1D48E69177A}"/>
              </a:ext>
            </a:extLst>
          </p:cNvPr>
          <p:cNvPicPr>
            <a:picLocks noChangeAspect="1"/>
          </p:cNvPicPr>
          <p:nvPr/>
        </p:nvPicPr>
        <p:blipFill rotWithShape="1">
          <a:blip r:embed="rId2"/>
          <a:srcRect t="15517"/>
          <a:stretch/>
        </p:blipFill>
        <p:spPr>
          <a:xfrm>
            <a:off x="304800" y="533400"/>
            <a:ext cx="8458200" cy="5486400"/>
          </a:xfrm>
          <a:prstGeom prst="rect">
            <a:avLst/>
          </a:prstGeom>
        </p:spPr>
      </p:pic>
    </p:spTree>
    <p:extLst>
      <p:ext uri="{BB962C8B-B14F-4D97-AF65-F5344CB8AC3E}">
        <p14:creationId xmlns:p14="http://schemas.microsoft.com/office/powerpoint/2010/main" val="3893139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64E102-95ED-D9B8-44DC-C8F6CE2DB26C}"/>
              </a:ext>
            </a:extLst>
          </p:cNvPr>
          <p:cNvSpPr txBox="1"/>
          <p:nvPr/>
        </p:nvSpPr>
        <p:spPr>
          <a:xfrm>
            <a:off x="609600" y="891600"/>
            <a:ext cx="7315200" cy="5509200"/>
          </a:xfrm>
          <a:prstGeom prst="rect">
            <a:avLst/>
          </a:prstGeom>
          <a:noFill/>
        </p:spPr>
        <p:txBody>
          <a:bodyPr wrap="square">
            <a:spAutoFit/>
          </a:bodyPr>
          <a:lstStyle/>
          <a:p>
            <a:pPr algn="just"/>
            <a:r>
              <a:rPr lang="en-US" sz="2200" dirty="0">
                <a:solidFill>
                  <a:srgbClr val="FF0000"/>
                </a:solidFill>
              </a:rPr>
              <a:t>Benefits of Effective Payroll Management:</a:t>
            </a:r>
          </a:p>
          <a:p>
            <a:pPr algn="just"/>
            <a:r>
              <a:rPr lang="en-US" sz="2200" dirty="0">
                <a:solidFill>
                  <a:srgbClr val="00B050"/>
                </a:solidFill>
              </a:rPr>
              <a:t>Accuracy and Efficiency: </a:t>
            </a:r>
          </a:p>
          <a:p>
            <a:pPr algn="just"/>
            <a:r>
              <a:rPr lang="en-US" sz="2200" dirty="0"/>
              <a:t>Minimizes errors and saves time by automating routine tasks. </a:t>
            </a:r>
          </a:p>
          <a:p>
            <a:pPr algn="just"/>
            <a:r>
              <a:rPr lang="en-US" sz="2200" dirty="0">
                <a:solidFill>
                  <a:srgbClr val="00B050"/>
                </a:solidFill>
              </a:rPr>
              <a:t>Legal Compliance:</a:t>
            </a:r>
          </a:p>
          <a:p>
            <a:pPr algn="just"/>
            <a:r>
              <a:rPr lang="en-US" sz="2200" dirty="0"/>
              <a:t> Ensures adherence to tax laws and prevents penalties and legal issues. </a:t>
            </a:r>
          </a:p>
          <a:p>
            <a:pPr algn="just"/>
            <a:r>
              <a:rPr lang="en-US" sz="2200" dirty="0">
                <a:solidFill>
                  <a:srgbClr val="00B050"/>
                </a:solidFill>
              </a:rPr>
              <a:t>Improved Employee Morale:</a:t>
            </a:r>
          </a:p>
          <a:p>
            <a:pPr algn="just"/>
            <a:r>
              <a:rPr lang="en-US" sz="2200" dirty="0"/>
              <a:t>Fosters trust and satisfaction by providing accurate and timely payments. </a:t>
            </a:r>
          </a:p>
          <a:p>
            <a:pPr algn="just"/>
            <a:r>
              <a:rPr lang="en-US" sz="2200" dirty="0">
                <a:solidFill>
                  <a:srgbClr val="00B050"/>
                </a:solidFill>
              </a:rPr>
              <a:t>Enhanced Employee Relations:</a:t>
            </a:r>
          </a:p>
          <a:p>
            <a:pPr algn="just"/>
            <a:r>
              <a:rPr lang="en-US" sz="2200" dirty="0"/>
              <a:t>Promotes transparency in salary transactions, which can help employees with financial matters like loans. </a:t>
            </a:r>
          </a:p>
          <a:p>
            <a:pPr algn="just"/>
            <a:r>
              <a:rPr lang="en-US" sz="2200" dirty="0">
                <a:solidFill>
                  <a:srgbClr val="00B050"/>
                </a:solidFill>
              </a:rPr>
              <a:t>Reduced Turnover: </a:t>
            </a:r>
          </a:p>
          <a:p>
            <a:pPr algn="just"/>
            <a:r>
              <a:rPr lang="en-US" sz="2200" dirty="0"/>
              <a:t>Accurate and reliable payroll contributes to employee retention and a positive work environment. </a:t>
            </a:r>
          </a:p>
        </p:txBody>
      </p:sp>
    </p:spTree>
    <p:extLst>
      <p:ext uri="{BB962C8B-B14F-4D97-AF65-F5344CB8AC3E}">
        <p14:creationId xmlns:p14="http://schemas.microsoft.com/office/powerpoint/2010/main" val="3277998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38E2B9-331C-07F2-5004-DA0016FC542D}"/>
              </a:ext>
            </a:extLst>
          </p:cNvPr>
          <p:cNvSpPr txBox="1"/>
          <p:nvPr/>
        </p:nvSpPr>
        <p:spPr>
          <a:xfrm>
            <a:off x="457200" y="457200"/>
            <a:ext cx="8077200" cy="5909310"/>
          </a:xfrm>
          <a:prstGeom prst="rect">
            <a:avLst/>
          </a:prstGeom>
          <a:noFill/>
        </p:spPr>
        <p:txBody>
          <a:bodyPr wrap="square">
            <a:spAutoFit/>
          </a:bodyPr>
          <a:lstStyle/>
          <a:p>
            <a:pPr algn="just"/>
            <a:r>
              <a:rPr lang="en-US" b="1" dirty="0">
                <a:solidFill>
                  <a:srgbClr val="C70574"/>
                </a:solidFill>
              </a:rPr>
              <a:t>Limitations of Payroll Systems:</a:t>
            </a:r>
          </a:p>
          <a:p>
            <a:pPr algn="just"/>
            <a:r>
              <a:rPr lang="en-US" b="1" dirty="0">
                <a:solidFill>
                  <a:srgbClr val="002060"/>
                </a:solidFill>
              </a:rPr>
              <a:t>Data Security and Privacy: </a:t>
            </a:r>
          </a:p>
          <a:p>
            <a:pPr algn="just"/>
            <a:r>
              <a:rPr lang="en-US" dirty="0"/>
              <a:t>Payroll systems handle sensitive employee data, making them targets for security breaches. Inadequate security measures can lead to unauthorized access and data leaks. </a:t>
            </a:r>
          </a:p>
          <a:p>
            <a:pPr algn="just"/>
            <a:r>
              <a:rPr lang="en-US" b="1" dirty="0">
                <a:solidFill>
                  <a:srgbClr val="002060"/>
                </a:solidFill>
              </a:rPr>
              <a:t>Integration Challenges: </a:t>
            </a:r>
          </a:p>
          <a:p>
            <a:pPr algn="just"/>
            <a:r>
              <a:rPr lang="en-US" dirty="0"/>
              <a:t>Connecting a payroll system with other business software, such as accounting or HR systems, can be complex and may require significant development or customization. </a:t>
            </a:r>
          </a:p>
          <a:p>
            <a:pPr algn="just"/>
            <a:r>
              <a:rPr lang="en-US" b="1" dirty="0">
                <a:solidFill>
                  <a:srgbClr val="002060"/>
                </a:solidFill>
              </a:rPr>
              <a:t>Complexity and Versatility: </a:t>
            </a:r>
          </a:p>
          <a:p>
            <a:pPr algn="just"/>
            <a:r>
              <a:rPr lang="en-US" dirty="0"/>
              <a:t>Complex business structures, international payrolls, or unique employee benefits can make it difficult for a single payroll system to be universally versatile enough to handle all situations. </a:t>
            </a:r>
          </a:p>
          <a:p>
            <a:pPr algn="just"/>
            <a:r>
              <a:rPr lang="en-US" b="1" dirty="0">
                <a:solidFill>
                  <a:srgbClr val="002060"/>
                </a:solidFill>
              </a:rPr>
              <a:t>High Costs:</a:t>
            </a:r>
          </a:p>
          <a:p>
            <a:pPr algn="just"/>
            <a:r>
              <a:rPr lang="en-US" dirty="0"/>
              <a:t> While automated systems save time and money in the long run, the initial investment in software, implementation, and training can be a significant financial burden. </a:t>
            </a:r>
          </a:p>
          <a:p>
            <a:pPr algn="just"/>
            <a:r>
              <a:rPr lang="en-US" b="1" dirty="0">
                <a:solidFill>
                  <a:srgbClr val="002060"/>
                </a:solidFill>
              </a:rPr>
              <a:t>Human Error:</a:t>
            </a:r>
          </a:p>
          <a:p>
            <a:pPr algn="just"/>
            <a:r>
              <a:rPr lang="en-US" dirty="0"/>
              <a:t> Even with automation, incorrect data input, misinterpretation of complex regulations, or system misconfiguration can still lead to errors in calculations and payments. </a:t>
            </a:r>
          </a:p>
        </p:txBody>
      </p:sp>
    </p:spTree>
    <p:extLst>
      <p:ext uri="{BB962C8B-B14F-4D97-AF65-F5344CB8AC3E}">
        <p14:creationId xmlns:p14="http://schemas.microsoft.com/office/powerpoint/2010/main" val="2960078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Strategic Human Resource Management: The Basics"/>
          <p:cNvPicPr>
            <a:picLocks noChangeAspect="1" noChangeArrowheads="1"/>
          </p:cNvPicPr>
          <p:nvPr/>
        </p:nvPicPr>
        <p:blipFill>
          <a:blip r:embed="rId2" cstate="print"/>
          <a:srcRect l="6958" t="6667" r="7042" b="11667"/>
          <a:stretch>
            <a:fillRect/>
          </a:stretch>
        </p:blipFill>
        <p:spPr bwMode="auto">
          <a:xfrm>
            <a:off x="304800" y="228600"/>
            <a:ext cx="8305800" cy="1066800"/>
          </a:xfrm>
          <a:prstGeom prst="rect">
            <a:avLst/>
          </a:prstGeom>
          <a:solidFill>
            <a:srgbClr val="CC00CC"/>
          </a:solidFill>
        </p:spPr>
      </p:pic>
      <p:sp>
        <p:nvSpPr>
          <p:cNvPr id="5" name="Rectangle 4"/>
          <p:cNvSpPr/>
          <p:nvPr/>
        </p:nvSpPr>
        <p:spPr>
          <a:xfrm>
            <a:off x="304800" y="1560255"/>
            <a:ext cx="8458200" cy="2554545"/>
          </a:xfrm>
          <a:prstGeom prst="rect">
            <a:avLst/>
          </a:prstGeom>
          <a:solidFill>
            <a:schemeClr val="accent6">
              <a:lumMod val="50000"/>
            </a:schemeClr>
          </a:solidFill>
        </p:spPr>
        <p:txBody>
          <a:bodyPr wrap="square">
            <a:spAutoFit/>
          </a:bodyPr>
          <a:lstStyle/>
          <a:p>
            <a:pPr algn="just"/>
            <a:r>
              <a:rPr lang="en-US" sz="2000" dirty="0">
                <a:solidFill>
                  <a:srgbClr val="FFFFFF"/>
                </a:solidFill>
              </a:rPr>
              <a:t>“Strategic human resource management means formulating and executing human resource policies and practices that produce the employee competencies and behaviors that the company needs to achieve its strategic aims.”- Gary Dessler</a:t>
            </a:r>
          </a:p>
          <a:p>
            <a:pPr algn="just"/>
            <a:endParaRPr lang="en-US" sz="2000" dirty="0">
              <a:solidFill>
                <a:srgbClr val="FFFFFF"/>
              </a:solidFill>
            </a:endParaRPr>
          </a:p>
          <a:p>
            <a:pPr algn="just"/>
            <a:r>
              <a:rPr lang="en-US" sz="2000" dirty="0">
                <a:solidFill>
                  <a:srgbClr val="0BF9C0"/>
                </a:solidFill>
              </a:rPr>
              <a:t>Strategic human resource management (SHRM) is defined as “the pattern of planned human resource deployments and activities intended to enable an organization to achieve its goals”. – Wright &amp; McMahan</a:t>
            </a:r>
          </a:p>
        </p:txBody>
      </p:sp>
      <p:pic>
        <p:nvPicPr>
          <p:cNvPr id="144390" name="Picture 6" descr="Strategic Human Resource Management - ppt download"/>
          <p:cNvPicPr>
            <a:picLocks noChangeAspect="1" noChangeArrowheads="1"/>
          </p:cNvPicPr>
          <p:nvPr/>
        </p:nvPicPr>
        <p:blipFill>
          <a:blip r:embed="rId3" cstate="print"/>
          <a:srcRect l="13249" t="48958" r="6283" b="15625"/>
          <a:stretch>
            <a:fillRect/>
          </a:stretch>
        </p:blipFill>
        <p:spPr bwMode="auto">
          <a:xfrm>
            <a:off x="0" y="4267200"/>
            <a:ext cx="8534400" cy="259080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Strategic human resource management and strategic management process"/>
          <p:cNvPicPr>
            <a:picLocks noChangeAspect="1" noChangeArrowheads="1"/>
          </p:cNvPicPr>
          <p:nvPr/>
        </p:nvPicPr>
        <p:blipFill>
          <a:blip r:embed="rId2" cstate="print"/>
          <a:srcRect b="17500"/>
          <a:stretch>
            <a:fillRect/>
          </a:stretch>
        </p:blipFill>
        <p:spPr bwMode="auto">
          <a:xfrm>
            <a:off x="152400" y="381000"/>
            <a:ext cx="7772400" cy="304800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381001"/>
            <a:ext cx="8305800" cy="5632311"/>
          </a:xfrm>
          <a:prstGeom prst="rect">
            <a:avLst/>
          </a:prstGeom>
          <a:solidFill>
            <a:srgbClr val="FFFFFF"/>
          </a:solidFill>
        </p:spPr>
        <p:txBody>
          <a:bodyPr wrap="square">
            <a:spAutoFit/>
          </a:bodyPr>
          <a:lstStyle/>
          <a:p>
            <a:pPr algn="just"/>
            <a:r>
              <a:rPr lang="en-US" sz="2400" dirty="0"/>
              <a:t>Objectives:</a:t>
            </a:r>
          </a:p>
          <a:p>
            <a:pPr algn="just"/>
            <a:endParaRPr lang="en-US" sz="2400" dirty="0"/>
          </a:p>
          <a:p>
            <a:pPr algn="just"/>
            <a:r>
              <a:rPr lang="en-US" sz="2400" dirty="0"/>
              <a:t>1. To set the goals: To set the goals of an organization with respect to human resources. </a:t>
            </a:r>
          </a:p>
          <a:p>
            <a:pPr algn="just"/>
            <a:r>
              <a:rPr lang="en-US" sz="2400" dirty="0"/>
              <a:t>2. To utilize human resources: To identify the strategic needs of an organization &amp; its utilization. </a:t>
            </a:r>
          </a:p>
          <a:p>
            <a:pPr algn="just"/>
            <a:r>
              <a:rPr lang="en-US" sz="2400" dirty="0"/>
              <a:t>3. To select the type: To select the appropriate organ gram for the organization. </a:t>
            </a:r>
          </a:p>
          <a:p>
            <a:pPr algn="just"/>
            <a:r>
              <a:rPr lang="en-US" sz="2400" dirty="0"/>
              <a:t>4. Compensation plan: To set the appropriate &amp; suitable compensation system for the employees. </a:t>
            </a:r>
          </a:p>
          <a:p>
            <a:pPr algn="just"/>
            <a:r>
              <a:rPr lang="en-US" sz="2400" dirty="0"/>
              <a:t>5. To set the evaluation standard: To set the performance evaluation method &amp; the standard. </a:t>
            </a:r>
          </a:p>
          <a:p>
            <a:pPr algn="just"/>
            <a:r>
              <a:rPr lang="en-US" sz="2400" dirty="0"/>
              <a:t>6. To identify the relationships: To identify the relationships among the different departments &amp; setting their duties &amp; responsibilities.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609600"/>
            <a:ext cx="7391400" cy="4154984"/>
          </a:xfrm>
          <a:prstGeom prst="rect">
            <a:avLst/>
          </a:prstGeom>
        </p:spPr>
        <p:txBody>
          <a:bodyPr wrap="square">
            <a:spAutoFit/>
          </a:bodyPr>
          <a:lstStyle/>
          <a:p>
            <a:pPr algn="just"/>
            <a:r>
              <a:rPr lang="en-US" dirty="0"/>
              <a:t>7</a:t>
            </a:r>
            <a:r>
              <a:rPr lang="en-US" sz="2400" dirty="0"/>
              <a:t>. To set strategies for future challenges: Organizations should set some strategies’ to survive in the competition. </a:t>
            </a:r>
          </a:p>
          <a:p>
            <a:pPr algn="just"/>
            <a:r>
              <a:rPr lang="en-US" sz="2400" dirty="0"/>
              <a:t>8.To formulate the HR policies: The HR manager is supposed to take action in this regard. </a:t>
            </a:r>
          </a:p>
          <a:p>
            <a:pPr algn="just"/>
            <a:r>
              <a:rPr lang="en-US" sz="2400" dirty="0"/>
              <a:t>9. To review the existing HRM practices: Employee needs and workability of HRM policies are to be reviewed regularly.</a:t>
            </a:r>
          </a:p>
          <a:p>
            <a:pPr algn="just"/>
            <a:r>
              <a:rPr lang="en-US" sz="2400" dirty="0"/>
              <a:t> 10. To develop guidelines: The last objective of SHRM is to develop guidelines for the human resource manager.</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descr="STRATEGIC HUMAN MANAGEMENT AND DEVELOPMENT. UNIT I HUMAN RESOURCE  DEVELOPMENT. - ppt download"/>
          <p:cNvPicPr>
            <a:picLocks noChangeAspect="1" noChangeArrowheads="1"/>
          </p:cNvPicPr>
          <p:nvPr/>
        </p:nvPicPr>
        <p:blipFill>
          <a:blip r:embed="rId2" cstate="print"/>
          <a:srcRect l="799" t="10000" r="1701" b="16667"/>
          <a:stretch>
            <a:fillRect/>
          </a:stretch>
        </p:blipFill>
        <p:spPr bwMode="auto">
          <a:xfrm>
            <a:off x="228600" y="381000"/>
            <a:ext cx="8610600" cy="61722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HRM</a:t>
            </a:r>
          </a:p>
        </p:txBody>
      </p:sp>
      <p:pic>
        <p:nvPicPr>
          <p:cNvPr id="2050" name="Picture 2" descr="C:\Users\HP\Desktop\HRM\Evolution of HRM.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5" name="TextBox 4"/>
          <p:cNvSpPr txBox="1"/>
          <p:nvPr/>
        </p:nvSpPr>
        <p:spPr>
          <a:xfrm>
            <a:off x="3200400" y="2971800"/>
            <a:ext cx="2154116" cy="369332"/>
          </a:xfrm>
          <a:prstGeom prst="rect">
            <a:avLst/>
          </a:prstGeom>
          <a:noFill/>
        </p:spPr>
        <p:txBody>
          <a:bodyPr wrap="none" rtlCol="0">
            <a:spAutoFit/>
          </a:bodyPr>
          <a:lstStyle/>
          <a:p>
            <a:r>
              <a:rPr lang="en-US" b="1" dirty="0"/>
              <a:t>Procure and develop</a:t>
            </a:r>
          </a:p>
        </p:txBody>
      </p:sp>
      <p:cxnSp>
        <p:nvCxnSpPr>
          <p:cNvPr id="7" name="Straight Arrow Connector 6"/>
          <p:cNvCxnSpPr>
            <a:endCxn id="5" idx="2"/>
          </p:cNvCxnSpPr>
          <p:nvPr/>
        </p:nvCxnSpPr>
        <p:spPr>
          <a:xfrm rot="16200000" flipV="1">
            <a:off x="4228395" y="3390195"/>
            <a:ext cx="392668" cy="29454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5486400" y="1828800"/>
            <a:ext cx="1600200" cy="923330"/>
          </a:xfrm>
          <a:prstGeom prst="rect">
            <a:avLst/>
          </a:prstGeom>
          <a:noFill/>
        </p:spPr>
        <p:txBody>
          <a:bodyPr wrap="square" rtlCol="0">
            <a:spAutoFit/>
          </a:bodyPr>
          <a:lstStyle/>
          <a:p>
            <a:r>
              <a:rPr lang="en-US" b="1" dirty="0"/>
              <a:t>Procure, develop and motivate</a:t>
            </a:r>
          </a:p>
        </p:txBody>
      </p:sp>
      <p:cxnSp>
        <p:nvCxnSpPr>
          <p:cNvPr id="10" name="Straight Arrow Connector 9"/>
          <p:cNvCxnSpPr/>
          <p:nvPr/>
        </p:nvCxnSpPr>
        <p:spPr>
          <a:xfrm rot="16200000" flipV="1">
            <a:off x="6324600" y="2819400"/>
            <a:ext cx="304800" cy="152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7620000" y="1295400"/>
            <a:ext cx="1143000" cy="400110"/>
          </a:xfrm>
          <a:prstGeom prst="rect">
            <a:avLst/>
          </a:prstGeom>
          <a:noFill/>
        </p:spPr>
        <p:txBody>
          <a:bodyPr wrap="square" rtlCol="0">
            <a:spAutoFit/>
          </a:bodyPr>
          <a:lstStyle/>
          <a:p>
            <a:r>
              <a:rPr lang="en-US" sz="2000" b="1" dirty="0"/>
              <a:t>assets</a:t>
            </a:r>
          </a:p>
        </p:txBody>
      </p:sp>
      <p:cxnSp>
        <p:nvCxnSpPr>
          <p:cNvPr id="13" name="Straight Arrow Connector 12"/>
          <p:cNvCxnSpPr/>
          <p:nvPr/>
        </p:nvCxnSpPr>
        <p:spPr>
          <a:xfrm rot="5400000" flipH="1" flipV="1">
            <a:off x="7696200" y="1981200"/>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SHRM vs. Conventional HRM"/>
          <p:cNvPicPr>
            <a:picLocks noChangeAspect="1" noChangeArrowheads="1"/>
          </p:cNvPicPr>
          <p:nvPr/>
        </p:nvPicPr>
        <p:blipFill>
          <a:blip r:embed="rId2" cstate="print"/>
          <a:srcRect/>
          <a:stretch>
            <a:fillRect/>
          </a:stretch>
        </p:blipFill>
        <p:spPr bwMode="auto">
          <a:xfrm>
            <a:off x="307975" y="457200"/>
            <a:ext cx="8455025" cy="6172200"/>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Linking HR Strategy with Business Strategy - YouTube"/>
          <p:cNvPicPr>
            <a:picLocks noChangeAspect="1" noChangeArrowheads="1"/>
          </p:cNvPicPr>
          <p:nvPr/>
        </p:nvPicPr>
        <p:blipFill>
          <a:blip r:embed="rId2" cstate="print"/>
          <a:srcRect l="3698" t="14552" r="3802" b="13333"/>
          <a:stretch>
            <a:fillRect/>
          </a:stretch>
        </p:blipFill>
        <p:spPr bwMode="auto">
          <a:xfrm>
            <a:off x="304800" y="304800"/>
            <a:ext cx="8458200" cy="6172200"/>
          </a:xfrm>
          <a:prstGeom prst="rect">
            <a:avLst/>
          </a:prstGeom>
          <a:noFill/>
          <a:ln>
            <a:solidFill>
              <a:schemeClr val="tx1">
                <a:lumMod val="95000"/>
                <a:lumOff val="5000"/>
              </a:schemeClr>
            </a:solidFill>
          </a:ln>
        </p:spPr>
      </p:pic>
      <p:pic>
        <p:nvPicPr>
          <p:cNvPr id="157700" name="Picture 4" descr="How to link HR strategy to business strategy | HRD Canada"/>
          <p:cNvPicPr>
            <a:picLocks noChangeAspect="1" noChangeArrowheads="1"/>
          </p:cNvPicPr>
          <p:nvPr/>
        </p:nvPicPr>
        <p:blipFill>
          <a:blip r:embed="rId3" cstate="print"/>
          <a:srcRect/>
          <a:stretch>
            <a:fillRect/>
          </a:stretch>
        </p:blipFill>
        <p:spPr bwMode="auto">
          <a:xfrm>
            <a:off x="4640707" y="3733800"/>
            <a:ext cx="4122293" cy="274320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867400"/>
          </a:xfrm>
          <a:solidFill>
            <a:srgbClr val="0BF9C0"/>
          </a:solidFill>
        </p:spPr>
        <p:txBody>
          <a:bodyPr>
            <a:normAutofit/>
          </a:bodyPr>
          <a:lstStyle/>
          <a:p>
            <a:pPr algn="just"/>
            <a:r>
              <a:rPr lang="en-US" sz="2800" dirty="0"/>
              <a:t>Strategic Fit</a:t>
            </a:r>
          </a:p>
          <a:p>
            <a:pPr algn="just">
              <a:buNone/>
            </a:pPr>
            <a:r>
              <a:rPr lang="en-US" sz="2800" dirty="0"/>
              <a:t> • Best fit is more important than best practice. </a:t>
            </a:r>
          </a:p>
          <a:p>
            <a:pPr algn="just">
              <a:buNone/>
            </a:pPr>
            <a:r>
              <a:rPr lang="en-US" sz="2800" dirty="0"/>
              <a:t>• HR Strategies</a:t>
            </a:r>
          </a:p>
          <a:p>
            <a:pPr algn="just">
              <a:buNone/>
            </a:pPr>
            <a:r>
              <a:rPr lang="en-US" sz="2800" dirty="0"/>
              <a:t> • Match Org culture • Consider need of people &amp; Org </a:t>
            </a:r>
          </a:p>
          <a:p>
            <a:pPr algn="just">
              <a:buNone/>
            </a:pPr>
            <a:r>
              <a:rPr lang="en-US" sz="2800" dirty="0"/>
              <a:t>• Should meet the requirements </a:t>
            </a:r>
          </a:p>
          <a:p>
            <a:pPr algn="just">
              <a:buNone/>
            </a:pPr>
            <a:r>
              <a:rPr lang="en-US" sz="2800" dirty="0"/>
              <a:t>• Fulfill plans </a:t>
            </a:r>
          </a:p>
          <a:p>
            <a:pPr algn="just">
              <a:buNone/>
            </a:pPr>
            <a:r>
              <a:rPr lang="en-US" sz="2800" dirty="0"/>
              <a:t>• External fit and internal fit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696200" cy="6324600"/>
          </a:xfrm>
        </p:spPr>
        <p:txBody>
          <a:bodyPr>
            <a:normAutofit fontScale="92500" lnSpcReduction="20000"/>
          </a:bodyPr>
          <a:lstStyle/>
          <a:p>
            <a:pPr algn="just"/>
            <a:r>
              <a:rPr lang="en-US" dirty="0"/>
              <a:t>Vertical fit:</a:t>
            </a:r>
          </a:p>
          <a:p>
            <a:pPr algn="just">
              <a:buNone/>
            </a:pPr>
            <a:r>
              <a:rPr lang="en-US" dirty="0"/>
              <a:t> • This aspect of vertical fit concerns the coincidence between HR practices and overall business strategy.</a:t>
            </a:r>
          </a:p>
          <a:p>
            <a:pPr algn="just">
              <a:buNone/>
            </a:pPr>
            <a:r>
              <a:rPr lang="en-US" dirty="0"/>
              <a:t> Horizontal fit:</a:t>
            </a:r>
          </a:p>
          <a:p>
            <a:pPr algn="just">
              <a:buNone/>
            </a:pPr>
            <a:r>
              <a:rPr lang="en-US" dirty="0"/>
              <a:t> • This relates to the extent to which HR activities are mutually consistent. Consistency ensures that HR practices reinforce one another.</a:t>
            </a:r>
          </a:p>
          <a:p>
            <a:pPr algn="just">
              <a:buNone/>
            </a:pPr>
            <a:r>
              <a:rPr lang="en-US" dirty="0"/>
              <a:t> External fit:</a:t>
            </a:r>
          </a:p>
          <a:p>
            <a:pPr algn="just">
              <a:buNone/>
            </a:pPr>
            <a:r>
              <a:rPr lang="en-US" dirty="0"/>
              <a:t> • The third aspect concerns how well HR activities match the demands of the external environment. Ensuring these aspects of fit requires HR practice choices. The challenge is to develop internally consistent configurations of HR practice choices that help to implement the firm’s strategy and enhance its competitiveness.</a:t>
            </a:r>
          </a:p>
          <a:p>
            <a:pPr algn="just">
              <a:buNone/>
            </a:pPr>
            <a:r>
              <a:rPr lang="en-US" dirty="0"/>
              <a:t> • There is a need for strategic flexibility along with a strategic fit for the long-term competitive advantage of the firm.</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Infographic showing how Google, Cisco, Hilton, and American Express's successful people strategies."/>
          <p:cNvPicPr>
            <a:picLocks noChangeAspect="1" noChangeArrowheads="1"/>
          </p:cNvPicPr>
          <p:nvPr/>
        </p:nvPicPr>
        <p:blipFill>
          <a:blip r:embed="rId2" cstate="print"/>
          <a:srcRect l="4530" r="4420" b="6742"/>
          <a:stretch>
            <a:fillRect/>
          </a:stretch>
        </p:blipFill>
        <p:spPr bwMode="auto">
          <a:xfrm>
            <a:off x="228600" y="304800"/>
            <a:ext cx="8458200" cy="632460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descr="Microsoft® PowerPoint Presentation to Accompany - ppt video online download"/>
          <p:cNvPicPr>
            <a:picLocks noChangeAspect="1" noChangeArrowheads="1"/>
          </p:cNvPicPr>
          <p:nvPr/>
        </p:nvPicPr>
        <p:blipFill>
          <a:blip r:embed="rId2" cstate="print"/>
          <a:srcRect l="4965" b="34444"/>
          <a:stretch>
            <a:fillRect/>
          </a:stretch>
        </p:blipFill>
        <p:spPr bwMode="auto">
          <a:xfrm>
            <a:off x="0" y="1295400"/>
            <a:ext cx="8689975" cy="4495801"/>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Top 10 Benefits of Diversity in the Workplace | TalentLyft"/>
          <p:cNvPicPr>
            <a:picLocks noChangeAspect="1" noChangeArrowheads="1"/>
          </p:cNvPicPr>
          <p:nvPr/>
        </p:nvPicPr>
        <p:blipFill>
          <a:blip r:embed="rId2" cstate="print"/>
          <a:srcRect l="2642" r="2680"/>
          <a:stretch>
            <a:fillRect/>
          </a:stretch>
        </p:blipFill>
        <p:spPr bwMode="auto">
          <a:xfrm>
            <a:off x="381000" y="533401"/>
            <a:ext cx="8458200" cy="6019799"/>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AutoShape 4" descr="Top 10 Benefits of Diversity in the Workpla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4086" name="AutoShape 6" descr="Top 10 Benefits of Diversity in the Workpla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7698" name="Picture 2" descr="UK Flexible Working | Ten2Two Flexible Working Experts"/>
          <p:cNvPicPr>
            <a:picLocks noChangeAspect="1" noChangeArrowheads="1"/>
          </p:cNvPicPr>
          <p:nvPr/>
        </p:nvPicPr>
        <p:blipFill>
          <a:blip r:embed="rId2" cstate="print"/>
          <a:srcRect/>
          <a:stretch>
            <a:fillRect/>
          </a:stretch>
        </p:blipFill>
        <p:spPr bwMode="auto">
          <a:xfrm>
            <a:off x="1219200" y="1905000"/>
            <a:ext cx="5562600" cy="4724400"/>
          </a:xfrm>
          <a:prstGeom prst="rect">
            <a:avLst/>
          </a:prstGeom>
          <a:noFill/>
        </p:spPr>
      </p:pic>
      <p:pic>
        <p:nvPicPr>
          <p:cNvPr id="157700" name="Picture 4" descr="Flexible Work Arrangements: The Good &amp; the Bad | EmploymentCrossing.com"/>
          <p:cNvPicPr>
            <a:picLocks noChangeAspect="1" noChangeArrowheads="1"/>
          </p:cNvPicPr>
          <p:nvPr/>
        </p:nvPicPr>
        <p:blipFill>
          <a:blip r:embed="rId3" cstate="print"/>
          <a:srcRect/>
          <a:stretch>
            <a:fillRect/>
          </a:stretch>
        </p:blipFill>
        <p:spPr bwMode="auto">
          <a:xfrm>
            <a:off x="685800" y="152400"/>
            <a:ext cx="2619375" cy="1743076"/>
          </a:xfrm>
          <a:prstGeom prst="rect">
            <a:avLst/>
          </a:prstGeom>
          <a:noFill/>
        </p:spPr>
      </p:pic>
      <p:pic>
        <p:nvPicPr>
          <p:cNvPr id="157702" name="Picture 6" descr="FLEXIBLE WORKING ARRANGEMENTS | HR Portal"/>
          <p:cNvPicPr>
            <a:picLocks noChangeAspect="1" noChangeArrowheads="1"/>
          </p:cNvPicPr>
          <p:nvPr/>
        </p:nvPicPr>
        <p:blipFill>
          <a:blip r:embed="rId4" cstate="print"/>
          <a:srcRect/>
          <a:stretch>
            <a:fillRect/>
          </a:stretch>
        </p:blipFill>
        <p:spPr bwMode="auto">
          <a:xfrm>
            <a:off x="3267075" y="304800"/>
            <a:ext cx="3133725" cy="1457326"/>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descr="Flexible Working Hours Work Life Balance A Presentation"/>
          <p:cNvPicPr>
            <a:picLocks noChangeAspect="1" noChangeArrowheads="1"/>
          </p:cNvPicPr>
          <p:nvPr/>
        </p:nvPicPr>
        <p:blipFill>
          <a:blip r:embed="rId2" cstate="print"/>
          <a:srcRect/>
          <a:stretch>
            <a:fillRect/>
          </a:stretch>
        </p:blipFill>
        <p:spPr bwMode="auto">
          <a:xfrm>
            <a:off x="457200" y="609600"/>
            <a:ext cx="8305800" cy="5829301"/>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AutoShape 2" descr="Flexible Working Hours Tracking | Citadel by Chronologi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5108" name="Picture 4" descr="Flexible Working Hours Tracking | Citadel by Chronologic"/>
          <p:cNvPicPr>
            <a:picLocks noChangeAspect="1" noChangeArrowheads="1"/>
          </p:cNvPicPr>
          <p:nvPr/>
        </p:nvPicPr>
        <p:blipFill>
          <a:blip r:embed="rId2" cstate="print"/>
          <a:srcRect/>
          <a:stretch>
            <a:fillRect/>
          </a:stretch>
        </p:blipFill>
        <p:spPr bwMode="auto">
          <a:xfrm>
            <a:off x="266700" y="609600"/>
            <a:ext cx="8572500" cy="587692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a:solidFill>
                  <a:srgbClr val="FF0000"/>
                </a:solidFill>
              </a:rPr>
              <a:t>Nature of HRM</a:t>
            </a:r>
          </a:p>
        </p:txBody>
      </p:sp>
      <p:sp>
        <p:nvSpPr>
          <p:cNvPr id="3" name="Content Placeholder 2"/>
          <p:cNvSpPr>
            <a:spLocks noGrp="1"/>
          </p:cNvSpPr>
          <p:nvPr>
            <p:ph idx="1"/>
          </p:nvPr>
        </p:nvSpPr>
        <p:spPr>
          <a:xfrm>
            <a:off x="457200" y="1066800"/>
            <a:ext cx="8229600" cy="5410200"/>
          </a:xfrm>
        </p:spPr>
        <p:txBody>
          <a:bodyPr>
            <a:normAutofit/>
          </a:bodyPr>
          <a:lstStyle/>
          <a:p>
            <a:r>
              <a:rPr lang="en-US" dirty="0"/>
              <a:t>Integral part of process of management.</a:t>
            </a:r>
          </a:p>
          <a:p>
            <a:r>
              <a:rPr lang="en-US" dirty="0"/>
              <a:t>Comprehensive Function</a:t>
            </a:r>
          </a:p>
          <a:p>
            <a:r>
              <a:rPr lang="en-US" dirty="0"/>
              <a:t>Pervasive Function</a:t>
            </a:r>
          </a:p>
          <a:p>
            <a:r>
              <a:rPr lang="en-US" dirty="0"/>
              <a:t>People Oriented</a:t>
            </a:r>
          </a:p>
          <a:p>
            <a:r>
              <a:rPr lang="en-US" dirty="0"/>
              <a:t>Based on human relations</a:t>
            </a:r>
          </a:p>
          <a:p>
            <a:r>
              <a:rPr lang="en-US" dirty="0"/>
              <a:t>Continuous process</a:t>
            </a:r>
          </a:p>
          <a:p>
            <a:r>
              <a:rPr lang="en-US" dirty="0"/>
              <a:t>Science as well as art</a:t>
            </a:r>
          </a:p>
          <a:p>
            <a:r>
              <a:rPr lang="en-US" dirty="0"/>
              <a:t>Recent origin</a:t>
            </a:r>
          </a:p>
          <a:p>
            <a:r>
              <a:rPr lang="en-US" dirty="0"/>
              <a:t>Interdisciplinary</a:t>
            </a:r>
          </a:p>
          <a:p>
            <a:r>
              <a:rPr lang="en-US" dirty="0"/>
              <a:t>Basic to all functional areas.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1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ox(in)">
                                      <p:cBhvr>
                                        <p:cTn id="5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advantages and disadvantages of flexible working hours"/>
          <p:cNvPicPr>
            <a:picLocks noChangeAspect="1" noChangeArrowheads="1"/>
          </p:cNvPicPr>
          <p:nvPr/>
        </p:nvPicPr>
        <p:blipFill>
          <a:blip r:embed="rId2" cstate="print"/>
          <a:srcRect l="1921" r="2942" b="6493"/>
          <a:stretch>
            <a:fillRect/>
          </a:stretch>
        </p:blipFill>
        <p:spPr bwMode="auto">
          <a:xfrm>
            <a:off x="381000" y="533400"/>
            <a:ext cx="8305800" cy="6096000"/>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AutoShape 2" descr="Pros and cons of flexible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9204" name="Picture 4" descr="Pros and cons of flexible working"/>
          <p:cNvPicPr>
            <a:picLocks noChangeAspect="1" noChangeArrowheads="1"/>
          </p:cNvPicPr>
          <p:nvPr/>
        </p:nvPicPr>
        <p:blipFill>
          <a:blip r:embed="rId2" cstate="print"/>
          <a:srcRect l="1136" r="3409" b="6557"/>
          <a:stretch>
            <a:fillRect/>
          </a:stretch>
        </p:blipFill>
        <p:spPr bwMode="auto">
          <a:xfrm>
            <a:off x="457200" y="762000"/>
            <a:ext cx="8077200" cy="5715000"/>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Advantages and disadvantages of telework | Download Table"/>
          <p:cNvPicPr>
            <a:picLocks noChangeAspect="1" noChangeArrowheads="1"/>
          </p:cNvPicPr>
          <p:nvPr/>
        </p:nvPicPr>
        <p:blipFill>
          <a:blip r:embed="rId2" cstate="print"/>
          <a:srcRect/>
          <a:stretch>
            <a:fillRect/>
          </a:stretch>
        </p:blipFill>
        <p:spPr bwMode="auto">
          <a:xfrm>
            <a:off x="609600" y="838201"/>
            <a:ext cx="7391400" cy="4648200"/>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Difference Between Employee Involvement and Empowerment | Compare the  Difference Between Similar Terms"/>
          <p:cNvPicPr>
            <a:picLocks noChangeAspect="1" noChangeArrowheads="1"/>
          </p:cNvPicPr>
          <p:nvPr/>
        </p:nvPicPr>
        <p:blipFill>
          <a:blip r:embed="rId2" cstate="print"/>
          <a:srcRect/>
          <a:stretch>
            <a:fillRect/>
          </a:stretch>
        </p:blipFill>
        <p:spPr bwMode="auto">
          <a:xfrm>
            <a:off x="590550" y="1295400"/>
            <a:ext cx="7943850" cy="5181600"/>
          </a:xfrm>
          <a:prstGeom prst="rect">
            <a:avLst/>
          </a:prstGeom>
          <a:noFill/>
        </p:spPr>
      </p:pic>
      <p:sp>
        <p:nvSpPr>
          <p:cNvPr id="6" name="TextBox 5"/>
          <p:cNvSpPr txBox="1"/>
          <p:nvPr/>
        </p:nvSpPr>
        <p:spPr>
          <a:xfrm>
            <a:off x="152400" y="621268"/>
            <a:ext cx="8915400" cy="400110"/>
          </a:xfrm>
          <a:prstGeom prst="rect">
            <a:avLst/>
          </a:prstGeom>
          <a:solidFill>
            <a:srgbClr val="FF33CC"/>
          </a:solidFill>
        </p:spPr>
        <p:txBody>
          <a:bodyPr wrap="square" rtlCol="0">
            <a:spAutoFit/>
          </a:bodyPr>
          <a:lstStyle/>
          <a:p>
            <a:r>
              <a:rPr lang="en-US" sz="2000" b="1" dirty="0">
                <a:solidFill>
                  <a:srgbClr val="FFFFFF"/>
                </a:solidFill>
              </a:rPr>
              <a:t>EMPLOYEE EMPOWERMENT AND CUSTOMER SATISFACTION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2" descr="Employee Empowerment. Empowerment Empowerment is the process of enabling or  authorizing an individual to think, behave, take action, and control work.  - ppt download"/>
          <p:cNvPicPr>
            <a:picLocks noChangeAspect="1" noChangeArrowheads="1"/>
          </p:cNvPicPr>
          <p:nvPr/>
        </p:nvPicPr>
        <p:blipFill>
          <a:blip r:embed="rId2" cstate="print"/>
          <a:srcRect b="28985"/>
          <a:stretch>
            <a:fillRect/>
          </a:stretch>
        </p:blipFill>
        <p:spPr bwMode="auto">
          <a:xfrm>
            <a:off x="228600" y="533400"/>
            <a:ext cx="8610600" cy="3733800"/>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Employee empowerment"/>
          <p:cNvPicPr>
            <a:picLocks noChangeAspect="1" noChangeArrowheads="1"/>
          </p:cNvPicPr>
          <p:nvPr/>
        </p:nvPicPr>
        <p:blipFill>
          <a:blip r:embed="rId2" cstate="print"/>
          <a:srcRect/>
          <a:stretch>
            <a:fillRect/>
          </a:stretch>
        </p:blipFill>
        <p:spPr bwMode="auto">
          <a:xfrm>
            <a:off x="609600" y="533401"/>
            <a:ext cx="7848600" cy="5791200"/>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3298" name="Picture 2" descr="Employee empowerment and customer satisfaction: A conceptual model.... |  Download Scientific Diagram"/>
          <p:cNvPicPr>
            <a:picLocks noChangeAspect="1" noChangeArrowheads="1"/>
          </p:cNvPicPr>
          <p:nvPr/>
        </p:nvPicPr>
        <p:blipFill>
          <a:blip r:embed="rId2" cstate="print"/>
          <a:srcRect/>
          <a:stretch>
            <a:fillRect/>
          </a:stretch>
        </p:blipFill>
        <p:spPr bwMode="auto">
          <a:xfrm>
            <a:off x="762000" y="990600"/>
            <a:ext cx="7467600" cy="5333999"/>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8722" name="Picture 2" descr="Service failure &amp; recovery"/>
          <p:cNvPicPr>
            <a:picLocks noChangeAspect="1" noChangeArrowheads="1"/>
          </p:cNvPicPr>
          <p:nvPr/>
        </p:nvPicPr>
        <p:blipFill>
          <a:blip r:embed="rId2" cstate="print"/>
          <a:srcRect l="3846" r="7692" b="45363"/>
          <a:stretch>
            <a:fillRect/>
          </a:stretch>
        </p:blipFill>
        <p:spPr bwMode="auto">
          <a:xfrm>
            <a:off x="381000" y="457200"/>
            <a:ext cx="8382000" cy="2971800"/>
          </a:xfrm>
          <a:prstGeom prst="rect">
            <a:avLst/>
          </a:prstGeom>
          <a:noFill/>
        </p:spPr>
      </p:pic>
      <p:pic>
        <p:nvPicPr>
          <p:cNvPr id="158726" name="Picture 6" descr="What Is Service Recovery - The Importance &amp; Examples | RingCentral UK Blog"/>
          <p:cNvPicPr>
            <a:picLocks noChangeAspect="1" noChangeArrowheads="1"/>
          </p:cNvPicPr>
          <p:nvPr/>
        </p:nvPicPr>
        <p:blipFill>
          <a:blip r:embed="rId3" cstate="print"/>
          <a:srcRect/>
          <a:stretch>
            <a:fillRect/>
          </a:stretch>
        </p:blipFill>
        <p:spPr bwMode="auto">
          <a:xfrm>
            <a:off x="2105025" y="3581400"/>
            <a:ext cx="4829175" cy="2895600"/>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ERVICE RECOVERY MANAGEMENT - ppt download"/>
          <p:cNvPicPr>
            <a:picLocks noChangeAspect="1" noChangeArrowheads="1"/>
          </p:cNvPicPr>
          <p:nvPr/>
        </p:nvPicPr>
        <p:blipFill>
          <a:blip r:embed="rId2" cstate="print"/>
          <a:srcRect t="13333" b="11111"/>
          <a:stretch>
            <a:fillRect/>
          </a:stretch>
        </p:blipFill>
        <p:spPr bwMode="auto">
          <a:xfrm>
            <a:off x="533400" y="914400"/>
            <a:ext cx="8001000" cy="5181600"/>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AutoShape 2" descr="Service Failures and Recovery in Tourism and Hospitality: A Practical  Manual Erdogan Koc. - ppt downloa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7700" name="Picture 4" descr="Service failure &amp; recovery"/>
          <p:cNvPicPr>
            <a:picLocks noChangeAspect="1" noChangeArrowheads="1"/>
          </p:cNvPicPr>
          <p:nvPr/>
        </p:nvPicPr>
        <p:blipFill>
          <a:blip r:embed="rId2" cstate="print"/>
          <a:srcRect/>
          <a:stretch>
            <a:fillRect/>
          </a:stretch>
        </p:blipFill>
        <p:spPr bwMode="auto">
          <a:xfrm>
            <a:off x="457200" y="533400"/>
            <a:ext cx="8305800" cy="6019800"/>
          </a:xfrm>
          <a:prstGeom prst="rect">
            <a:avLst/>
          </a:prstGeom>
          <a:no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60FB109-F03A-4AD8-881F-943B42ED0779"/>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LAYERS_CUSTOMIZATION" val="UEsDBBQAAgAIAPCCQkd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QIAABQAAgAIAPCCQkd7BdOSwAEAANoDAAAPAAAAAAAAAAEAAAAAAAAAAABub25lL3BsYXllci54bWxQSwUGAAAAAAEAAQA9AAAA7QEAAAAA"/>
  <p:tag name="ISPRING_PRESENTATION_TITLE" val="3980965"/>
  <p:tag name="ISPRING_RESOURCE_PATHS_HASH_PRESENTER" val="f5486ae779d34ffdc4b8d9c82cfb1ad3c9bd60b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3583</TotalTime>
  <Words>2947</Words>
  <Application>Microsoft Office PowerPoint</Application>
  <PresentationFormat>On-screen Show (4:3)</PresentationFormat>
  <Paragraphs>270</Paragraphs>
  <Slides>100</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Arial</vt:lpstr>
      <vt:lpstr>Arial Narrow</vt:lpstr>
      <vt:lpstr>Bahnschrift</vt:lpstr>
      <vt:lpstr>Calibri</vt:lpstr>
      <vt:lpstr>Georgia</vt:lpstr>
      <vt:lpstr>Google Sans</vt:lpstr>
      <vt:lpstr>Wingdings</vt:lpstr>
      <vt:lpstr>Wingdings 2</vt:lpstr>
      <vt:lpstr>Opulent</vt:lpstr>
      <vt:lpstr>PowerPoint Presentation</vt:lpstr>
      <vt:lpstr>WIT &amp; WIL</vt:lpstr>
      <vt:lpstr>PowerPoint Presentation</vt:lpstr>
      <vt:lpstr>WHAT IS HR?????</vt:lpstr>
      <vt:lpstr>PowerPoint Presentation</vt:lpstr>
      <vt:lpstr>What is HRM?</vt:lpstr>
      <vt:lpstr>Some eminent personalities…</vt:lpstr>
      <vt:lpstr>Evolution of HRM</vt:lpstr>
      <vt:lpstr>Nature of HRM</vt:lpstr>
      <vt:lpstr>PowerPoint Presentation</vt:lpstr>
      <vt:lpstr>PowerPoint Presentation</vt:lpstr>
      <vt:lpstr>PowerPoint Presentation</vt:lpstr>
      <vt:lpstr>PowerPoint Presentation</vt:lpstr>
      <vt:lpstr>PowerPoint Presentation</vt:lpstr>
      <vt:lpstr>Policies, Principles and Procedures</vt:lpstr>
      <vt:lpstr>PowerPoint Presentation</vt:lpstr>
      <vt:lpstr>PowerPoint Presentation</vt:lpstr>
      <vt:lpstr>HR DEPARTMENT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Reasons For RETENTION</vt:lpstr>
      <vt:lpstr>PowerPoint Presentation</vt:lpstr>
      <vt:lpstr>PowerPoint Presentation</vt:lpstr>
      <vt:lpstr>PowerPoint Presentation</vt:lpstr>
      <vt:lpstr>PowerPoint Presentation</vt:lpstr>
      <vt:lpstr>PowerPoint Presentation</vt:lpstr>
      <vt:lpstr>PowerPoint Presentation</vt:lpstr>
      <vt:lpstr>Performance appraisal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HRIS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3980965</dc:title>
  <dc:creator>HP</dc:creator>
  <cp:lastModifiedBy>K V L N Pavan Kumar</cp:lastModifiedBy>
  <cp:revision>251</cp:revision>
  <dcterms:created xsi:type="dcterms:W3CDTF">2006-08-16T00:00:00Z</dcterms:created>
  <dcterms:modified xsi:type="dcterms:W3CDTF">2025-10-14T04:31:14Z</dcterms:modified>
</cp:coreProperties>
</file>